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0" r:id="rId3"/>
    <p:sldId id="291" r:id="rId4"/>
    <p:sldId id="292" r:id="rId5"/>
    <p:sldId id="294" r:id="rId6"/>
    <p:sldId id="293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7" r:id="rId18"/>
    <p:sldId id="308" r:id="rId19"/>
    <p:sldId id="322" r:id="rId20"/>
    <p:sldId id="309" r:id="rId21"/>
    <p:sldId id="310" r:id="rId22"/>
    <p:sldId id="311" r:id="rId23"/>
    <p:sldId id="312" r:id="rId24"/>
    <p:sldId id="313" r:id="rId25"/>
    <p:sldId id="314" r:id="rId26"/>
    <p:sldId id="316" r:id="rId27"/>
    <p:sldId id="305" r:id="rId28"/>
    <p:sldId id="315" r:id="rId29"/>
    <p:sldId id="306" r:id="rId30"/>
    <p:sldId id="317" r:id="rId31"/>
    <p:sldId id="318" r:id="rId32"/>
    <p:sldId id="319" r:id="rId33"/>
    <p:sldId id="320" r:id="rId34"/>
    <p:sldId id="321" r:id="rId35"/>
  </p:sldIdLst>
  <p:sldSz cx="12192000" cy="6858000"/>
  <p:notesSz cx="12192000" cy="6858000"/>
  <p:custDataLst>
    <p:tags r:id="rId37"/>
  </p:custDataLst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65036" autoAdjust="0"/>
  </p:normalViewPr>
  <p:slideViewPr>
    <p:cSldViewPr>
      <p:cViewPr varScale="1">
        <p:scale>
          <a:sx n="70" d="100"/>
          <a:sy n="70" d="100"/>
        </p:scale>
        <p:origin x="21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7E3AB8-876E-1542-BA35-CC1AAFD17F71}" type="datetimeFigureOut">
              <a:rPr lang="de-DE"/>
              <a:t>01.03.23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79C1C61-5747-1145-9454-DA5BFFD99B8B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9C1C61-5747-1145-9454-DA5BFFD99B8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35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9C1C61-5747-1145-9454-DA5BFFD99B8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23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12.png"/><Relationship Id="rId4" Type="http://schemas.openxmlformats.org/officeDocument/2006/relationships/image" Target="../media/image1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-1" y="0"/>
            <a:ext cx="12189349" cy="6858000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764447" y="648393"/>
            <a:ext cx="5331553" cy="1936627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FCFCFC"/>
                </a:solidFill>
                <a:latin typeface="Chakra Petch SemiBold"/>
                <a:ea typeface="Helvetica Neue Light"/>
                <a:cs typeface="Chakra Petch SemiBold"/>
              </a:defRPr>
            </a:lvl1pPr>
          </a:lstStyle>
          <a:p>
            <a:pPr>
              <a:defRPr/>
            </a:pPr>
            <a:r>
              <a:rPr lang="de-DE"/>
              <a:t>Challenge XX:</a:t>
            </a:r>
            <a:br>
              <a:rPr lang="de-DE"/>
            </a:br>
            <a:r>
              <a:rPr lang="de-DE"/>
              <a:t>Name der Challenge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64447" y="2678233"/>
            <a:ext cx="5331553" cy="1366825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rgbClr val="FCFCFC"/>
                </a:solidFill>
                <a:latin typeface="Lato Light"/>
                <a:ea typeface="Helvetica Neue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Inhalt der Challenge &amp; Zuständige*r Professor*in 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9532A48-467C-56B2-2FE0-6FA032D268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68934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281658" y="1545899"/>
            <a:ext cx="3110459" cy="41128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 rot="5400000">
            <a:off x="255414" y="1871068"/>
            <a:ext cx="5126031" cy="344717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A174F3E-253C-DB48-41B1-53826F9673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147206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049C3-95A3-BF23-BB46-284527D4A6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60192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991824A-7600-74A5-C9AA-ACB0F764CE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70356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solidFill>
                  <a:srgbClr val="000000"/>
                </a:solidFill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121866"/>
            <a:ext cx="5578252" cy="3811588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_Ausnahmekomplettfülle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DB3B170-C8D4-6CD8-C2C6-F5D7831CAA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956801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056501"/>
            <a:ext cx="10515599" cy="5076311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endParaRPr lang="de-DE"/>
          </a:p>
          <a:p>
            <a:pPr lvl="0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CDAE088-FF36-7AEF-DB69-0A1946A021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5537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517748" y="1293593"/>
            <a:ext cx="5578252" cy="4541519"/>
          </a:xfrm>
          <a:prstGeom prst="rect">
            <a:avLst/>
          </a:prstGeom>
          <a:solidFill>
            <a:srgbClr val="F1F1F1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644061" y="1539581"/>
            <a:ext cx="5325626" cy="404953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Macbook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7F283E-D662-3DCD-3E38-085AD94CA2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64707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" y="1667152"/>
            <a:ext cx="5778708" cy="363187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16" name="Grafik 15" descr="Ein Bild, das Text, Monitor, Elektronik, Computer enthält.&#10;&#10;Automatisch generierte Beschreibung"/>
          <p:cNvPicPr>
            <a:picLocks noChangeAspect="1"/>
          </p:cNvPicPr>
          <p:nvPr userDrawn="1"/>
        </p:nvPicPr>
        <p:blipFill>
          <a:blip r:embed="rId5"/>
          <a:srcRect l="17792" b="8537"/>
          <a:stretch/>
        </p:blipFill>
        <p:spPr bwMode="auto">
          <a:xfrm>
            <a:off x="-1" y="1290252"/>
            <a:ext cx="7348451" cy="472080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D99CEA8-6D3B-98DE-2E1F-89F849400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95349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656414" y="1174534"/>
            <a:ext cx="2323476" cy="489648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502212" y="1015120"/>
            <a:ext cx="2646865" cy="520908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C28D747-21F3-24D2-C6B4-60A10577AE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0272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026826" y="1710791"/>
            <a:ext cx="4542019" cy="343833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74491" y="1524265"/>
            <a:ext cx="5664765" cy="3809469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033704"/>
              </p:ext>
            </p:extLst>
          </p:nvPr>
        </p:nvGraphicFramePr>
        <p:xfrm>
          <a:off x="1587" y="1587"/>
          <a:ext cx="122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2" name=""/>
                      <p:cNvPicPr/>
                      <p:nvPr/>
                    </p:nvPicPr>
                    <p:blipFill>
                      <a:blip r:embed="rId13"/>
                      <a:stretch/>
                    </p:blipFill>
                    <p:spPr bwMode="auto">
                      <a:xfrm>
                        <a:off x="1587" y="1587"/>
                        <a:ext cx="122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445101-65EE-0048-9A14-29E3837D9AD2}" type="datetimeFigureOut">
              <a:rPr lang="de-DE"/>
              <a:t>01.03.23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A70E1B9-DFD7-0A42-890A-819B1ED8E014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5" Type="http://schemas.openxmlformats.org/officeDocument/2006/relationships/image" Target="../media/image36.jpeg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5" Type="http://schemas.openxmlformats.org/officeDocument/2006/relationships/image" Target="../media/image40.jpeg"/><Relationship Id="rId4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41.png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8.jpeg"/><Relationship Id="rId4" Type="http://schemas.openxmlformats.org/officeDocument/2006/relationships/image" Target="../media/image1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48.png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49.png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0.jpeg"/><Relationship Id="rId5" Type="http://schemas.openxmlformats.org/officeDocument/2006/relationships/image" Target="../media/image19.tif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485341"/>
              </p:ext>
            </p:extLst>
          </p:nvPr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17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764447" y="2040732"/>
            <a:ext cx="9003961" cy="812204"/>
          </a:xfrm>
        </p:spPr>
        <p:txBody>
          <a:bodyPr vert="horz" anchor="t">
            <a:normAutofit/>
          </a:bodyPr>
          <a:lstStyle/>
          <a:p>
            <a:pPr>
              <a:defRPr/>
            </a:pPr>
            <a:r>
              <a:rPr lang="de-DE" sz="4000" dirty="0">
                <a:latin typeface="Chakra Petch"/>
                <a:cs typeface="Chakra Petch"/>
              </a:rPr>
              <a:t>Digital Innovation – Einführung</a:t>
            </a:r>
            <a:endParaRPr sz="4000" dirty="0">
              <a:latin typeface="Chakra Petch"/>
              <a:cs typeface="Chakra Petch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64447" y="2678233"/>
            <a:ext cx="4114851" cy="1366825"/>
          </a:xfrm>
        </p:spPr>
        <p:txBody>
          <a:bodyPr>
            <a:normAutofit/>
          </a:bodyPr>
          <a:lstStyle/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r>
              <a:rPr lang="de-DE" dirty="0">
                <a:latin typeface="Lato Light"/>
                <a:ea typeface="Roboto Light"/>
                <a:cs typeface="Helvetica Neue Condensed Black"/>
              </a:rPr>
              <a:t>Prof. Dr. Markus Heckner</a:t>
            </a:r>
            <a:endParaRPr lang="de-DE" dirty="0">
              <a:latin typeface="Lato Light"/>
              <a:ea typeface="Roboto Light"/>
              <a:cs typeface="HELVETICA NEUE CONDENSE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86DE2E-5012-08D6-0312-A3148E9B46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6123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BD4569B-1776-9D10-1BF2-A5202869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Design Thinking ist eine Methode zur nutzerzentrierten Innovationsentwicklung</a:t>
            </a:r>
          </a:p>
        </p:txBody>
      </p:sp>
      <p:grpSp>
        <p:nvGrpSpPr>
          <p:cNvPr id="7" name="Group 66">
            <a:extLst>
              <a:ext uri="{FF2B5EF4-FFF2-40B4-BE49-F238E27FC236}">
                <a16:creationId xmlns:a16="http://schemas.microsoft.com/office/drawing/2014/main" id="{836BE59C-9971-2D0A-E13D-3CF0092DE773}"/>
              </a:ext>
            </a:extLst>
          </p:cNvPr>
          <p:cNvGrpSpPr/>
          <p:nvPr/>
        </p:nvGrpSpPr>
        <p:grpSpPr>
          <a:xfrm>
            <a:off x="1670539" y="2000351"/>
            <a:ext cx="9357449" cy="2980624"/>
            <a:chOff x="1951526" y="1327861"/>
            <a:chExt cx="7022099" cy="223674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5D94226-79E4-CA8D-8407-4FACB6FF61DC}"/>
                </a:ext>
              </a:extLst>
            </p:cNvPr>
            <p:cNvSpPr/>
            <p:nvPr/>
          </p:nvSpPr>
          <p:spPr>
            <a:xfrm rot="10800000">
              <a:off x="3000671" y="1529949"/>
              <a:ext cx="2304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grpSp>
          <p:nvGrpSpPr>
            <p:cNvPr id="9" name="Group 45">
              <a:extLst>
                <a:ext uri="{FF2B5EF4-FFF2-40B4-BE49-F238E27FC236}">
                  <a16:creationId xmlns:a16="http://schemas.microsoft.com/office/drawing/2014/main" id="{FA57DAB1-C906-9BD1-4F82-5F409F3494C9}"/>
                </a:ext>
              </a:extLst>
            </p:cNvPr>
            <p:cNvGrpSpPr/>
            <p:nvPr/>
          </p:nvGrpSpPr>
          <p:grpSpPr>
            <a:xfrm>
              <a:off x="7647786" y="1899206"/>
              <a:ext cx="1008112" cy="1008112"/>
              <a:chOff x="211129" y="1899206"/>
              <a:chExt cx="1008112" cy="100811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CE4890E-731C-0C29-6EAF-818F9B509DD6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D8D2E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Testen</a:t>
                </a:r>
              </a:p>
            </p:txBody>
          </p:sp>
          <p:sp>
            <p:nvSpPr>
              <p:cNvPr id="39" name="Isosceles Triangle 48">
                <a:extLst>
                  <a:ext uri="{FF2B5EF4-FFF2-40B4-BE49-F238E27FC236}">
                    <a16:creationId xmlns:a16="http://schemas.microsoft.com/office/drawing/2014/main" id="{74A092E4-3946-7FAF-A9AA-F21DD6464A15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AC3556F-962D-D9F4-76F5-9FC7B1931870}"/>
                </a:ext>
              </a:extLst>
            </p:cNvPr>
            <p:cNvSpPr/>
            <p:nvPr/>
          </p:nvSpPr>
          <p:spPr>
            <a:xfrm>
              <a:off x="4173950" y="2329775"/>
              <a:ext cx="4799675" cy="123483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8D2E0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AABCAEE-FC4E-A9AE-2485-C6D9FE1042BA}"/>
                </a:ext>
              </a:extLst>
            </p:cNvPr>
            <p:cNvSpPr/>
            <p:nvPr/>
          </p:nvSpPr>
          <p:spPr>
            <a:xfrm>
              <a:off x="1951526" y="2331262"/>
              <a:ext cx="2340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B9E7E9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1CF372F-DF50-C359-CB24-4DC186305448}"/>
                </a:ext>
              </a:extLst>
            </p:cNvPr>
            <p:cNvSpPr/>
            <p:nvPr/>
          </p:nvSpPr>
          <p:spPr>
            <a:xfrm rot="10800000">
              <a:off x="1972001" y="1327861"/>
              <a:ext cx="3312000" cy="1044000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B9E7E9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7B55AB8-A989-C441-E9E7-8A33163ED16E}"/>
                </a:ext>
              </a:extLst>
            </p:cNvPr>
            <p:cNvSpPr/>
            <p:nvPr/>
          </p:nvSpPr>
          <p:spPr>
            <a:xfrm>
              <a:off x="4221934" y="2343286"/>
              <a:ext cx="2340000" cy="717265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C0C0C0">
                  <a:lumMod val="40000"/>
                  <a:lumOff val="60000"/>
                </a:srgbClr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DB8FBB-0007-C691-018E-AFBE89B270E7}"/>
                </a:ext>
              </a:extLst>
            </p:cNvPr>
            <p:cNvSpPr/>
            <p:nvPr/>
          </p:nvSpPr>
          <p:spPr>
            <a:xfrm rot="10800000">
              <a:off x="4236280" y="1404368"/>
              <a:ext cx="3348000" cy="95101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C0C0C0">
                  <a:lumMod val="40000"/>
                  <a:lumOff val="60000"/>
                </a:srgbClr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B1E4FDC-034E-FFA9-900B-F8ACDBF0B2AC}"/>
                </a:ext>
              </a:extLst>
            </p:cNvPr>
            <p:cNvSpPr/>
            <p:nvPr/>
          </p:nvSpPr>
          <p:spPr>
            <a:xfrm rot="10800000">
              <a:off x="5244280" y="1550373"/>
              <a:ext cx="2340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32A4D72-D49D-49C7-4B0C-548E5CAEDE79}"/>
                </a:ext>
              </a:extLst>
            </p:cNvPr>
            <p:cNvSpPr/>
            <p:nvPr/>
          </p:nvSpPr>
          <p:spPr>
            <a:xfrm>
              <a:off x="4194572" y="1716311"/>
              <a:ext cx="4482174" cy="1569526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474750 w 4474750"/>
                <a:gd name="connsiteY0" fmla="*/ 257364 h 1587193"/>
                <a:gd name="connsiteX1" fmla="*/ 3519072 w 4474750"/>
                <a:gd name="connsiteY1" fmla="*/ 193753 h 1587193"/>
                <a:gd name="connsiteX2" fmla="*/ 2226095 w 4474750"/>
                <a:gd name="connsiteY2" fmla="*/ 1419885 h 1587193"/>
                <a:gd name="connsiteX3" fmla="*/ 90059 w 4474750"/>
                <a:gd name="connsiteY3" fmla="*/ 257364 h 1587193"/>
                <a:gd name="connsiteX0" fmla="*/ 4474750 w 4474750"/>
                <a:gd name="connsiteY0" fmla="*/ 205215 h 1535043"/>
                <a:gd name="connsiteX1" fmla="*/ 3519072 w 4474750"/>
                <a:gd name="connsiteY1" fmla="*/ 193753 h 1535043"/>
                <a:gd name="connsiteX2" fmla="*/ 2226095 w 4474750"/>
                <a:gd name="connsiteY2" fmla="*/ 1367736 h 1535043"/>
                <a:gd name="connsiteX3" fmla="*/ 90059 w 4474750"/>
                <a:gd name="connsiteY3" fmla="*/ 205215 h 1535043"/>
                <a:gd name="connsiteX0" fmla="*/ 4474750 w 4474750"/>
                <a:gd name="connsiteY0" fmla="*/ 72399 h 1402227"/>
                <a:gd name="connsiteX1" fmla="*/ 3473836 w 4474750"/>
                <a:gd name="connsiteY1" fmla="*/ 193754 h 1402227"/>
                <a:gd name="connsiteX2" fmla="*/ 2226095 w 4474750"/>
                <a:gd name="connsiteY2" fmla="*/ 1234920 h 1402227"/>
                <a:gd name="connsiteX3" fmla="*/ 90059 w 4474750"/>
                <a:gd name="connsiteY3" fmla="*/ 72399 h 1402227"/>
                <a:gd name="connsiteX0" fmla="*/ 4474750 w 4474750"/>
                <a:gd name="connsiteY0" fmla="*/ 72398 h 1402226"/>
                <a:gd name="connsiteX1" fmla="*/ 3473836 w 4474750"/>
                <a:gd name="connsiteY1" fmla="*/ 193753 h 1402226"/>
                <a:gd name="connsiteX2" fmla="*/ 2226095 w 4474750"/>
                <a:gd name="connsiteY2" fmla="*/ 1234919 h 1402226"/>
                <a:gd name="connsiteX3" fmla="*/ 90059 w 4474750"/>
                <a:gd name="connsiteY3" fmla="*/ 72398 h 1402226"/>
                <a:gd name="connsiteX0" fmla="*/ 4474750 w 4474750"/>
                <a:gd name="connsiteY0" fmla="*/ 415382 h 1745210"/>
                <a:gd name="connsiteX1" fmla="*/ 3473836 w 4474750"/>
                <a:gd name="connsiteY1" fmla="*/ 536737 h 1745210"/>
                <a:gd name="connsiteX2" fmla="*/ 2226095 w 4474750"/>
                <a:gd name="connsiteY2" fmla="*/ 1577903 h 1745210"/>
                <a:gd name="connsiteX3" fmla="*/ 90059 w 4474750"/>
                <a:gd name="connsiteY3" fmla="*/ 415382 h 1745210"/>
                <a:gd name="connsiteX0" fmla="*/ 4474750 w 4474750"/>
                <a:gd name="connsiteY0" fmla="*/ 78415 h 1408243"/>
                <a:gd name="connsiteX1" fmla="*/ 3998500 w 4474750"/>
                <a:gd name="connsiteY1" fmla="*/ 42308 h 1408243"/>
                <a:gd name="connsiteX2" fmla="*/ 3473836 w 4474750"/>
                <a:gd name="connsiteY2" fmla="*/ 199770 h 1408243"/>
                <a:gd name="connsiteX3" fmla="*/ 2226095 w 4474750"/>
                <a:gd name="connsiteY3" fmla="*/ 1240936 h 1408243"/>
                <a:gd name="connsiteX4" fmla="*/ 90059 w 4474750"/>
                <a:gd name="connsiteY4" fmla="*/ 78415 h 1408243"/>
                <a:gd name="connsiteX0" fmla="*/ 4474750 w 4474750"/>
                <a:gd name="connsiteY0" fmla="*/ 1086875 h 2416703"/>
                <a:gd name="connsiteX1" fmla="*/ 3909054 w 4474750"/>
                <a:gd name="connsiteY1" fmla="*/ 20226 h 2416703"/>
                <a:gd name="connsiteX2" fmla="*/ 3473836 w 4474750"/>
                <a:gd name="connsiteY2" fmla="*/ 1208230 h 2416703"/>
                <a:gd name="connsiteX3" fmla="*/ 2226095 w 4474750"/>
                <a:gd name="connsiteY3" fmla="*/ 2249396 h 2416703"/>
                <a:gd name="connsiteX4" fmla="*/ 90059 w 4474750"/>
                <a:gd name="connsiteY4" fmla="*/ 1086875 h 2416703"/>
                <a:gd name="connsiteX0" fmla="*/ 4474750 w 4474750"/>
                <a:gd name="connsiteY0" fmla="*/ 1086875 h 2416703"/>
                <a:gd name="connsiteX1" fmla="*/ 3909054 w 4474750"/>
                <a:gd name="connsiteY1" fmla="*/ 20226 h 2416703"/>
                <a:gd name="connsiteX2" fmla="*/ 3473836 w 4474750"/>
                <a:gd name="connsiteY2" fmla="*/ 1208230 h 2416703"/>
                <a:gd name="connsiteX3" fmla="*/ 2226095 w 4474750"/>
                <a:gd name="connsiteY3" fmla="*/ 2249396 h 2416703"/>
                <a:gd name="connsiteX4" fmla="*/ 90059 w 4474750"/>
                <a:gd name="connsiteY4" fmla="*/ 1086875 h 2416703"/>
                <a:gd name="connsiteX0" fmla="*/ 4474750 w 4474750"/>
                <a:gd name="connsiteY0" fmla="*/ 1066650 h 2396478"/>
                <a:gd name="connsiteX1" fmla="*/ 3909054 w 4474750"/>
                <a:gd name="connsiteY1" fmla="*/ 1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555844"/>
                <a:gd name="connsiteY0" fmla="*/ 1066649 h 2396477"/>
                <a:gd name="connsiteX1" fmla="*/ 4053070 w 4555844"/>
                <a:gd name="connsiteY1" fmla="*/ 0 h 2396477"/>
                <a:gd name="connsiteX2" fmla="*/ 3473836 w 4555844"/>
                <a:gd name="connsiteY2" fmla="*/ 1188004 h 2396477"/>
                <a:gd name="connsiteX3" fmla="*/ 2226095 w 4555844"/>
                <a:gd name="connsiteY3" fmla="*/ 2229170 h 2396477"/>
                <a:gd name="connsiteX4" fmla="*/ 90059 w 4555844"/>
                <a:gd name="connsiteY4" fmla="*/ 1066649 h 2396477"/>
                <a:gd name="connsiteX0" fmla="*/ 4474750 w 4555844"/>
                <a:gd name="connsiteY0" fmla="*/ 1066650 h 2396478"/>
                <a:gd name="connsiteX1" fmla="*/ 4053070 w 4555844"/>
                <a:gd name="connsiteY1" fmla="*/ 0 h 2396478"/>
                <a:gd name="connsiteX2" fmla="*/ 3473836 w 4555844"/>
                <a:gd name="connsiteY2" fmla="*/ 1188005 h 2396478"/>
                <a:gd name="connsiteX3" fmla="*/ 2226095 w 4555844"/>
                <a:gd name="connsiteY3" fmla="*/ 2229171 h 2396478"/>
                <a:gd name="connsiteX4" fmla="*/ 90059 w 4555844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500150"/>
                <a:gd name="connsiteY0" fmla="*/ 1066650 h 2396478"/>
                <a:gd name="connsiteX1" fmla="*/ 4053070 w 4500150"/>
                <a:gd name="connsiteY1" fmla="*/ 0 h 2396478"/>
                <a:gd name="connsiteX2" fmla="*/ 3473836 w 4500150"/>
                <a:gd name="connsiteY2" fmla="*/ 1188005 h 2396478"/>
                <a:gd name="connsiteX3" fmla="*/ 2226095 w 4500150"/>
                <a:gd name="connsiteY3" fmla="*/ 2229171 h 2396478"/>
                <a:gd name="connsiteX4" fmla="*/ 90059 w 4500150"/>
                <a:gd name="connsiteY4" fmla="*/ 1066650 h 2396478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188005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188005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09054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71310 h 2233831"/>
                <a:gd name="connsiteX1" fmla="*/ 3981062 w 4500150"/>
                <a:gd name="connsiteY1" fmla="*/ 4661 h 2233831"/>
                <a:gd name="connsiteX2" fmla="*/ 3473836 w 4500150"/>
                <a:gd name="connsiteY2" fmla="*/ 1038678 h 2233831"/>
                <a:gd name="connsiteX3" fmla="*/ 2226095 w 4500150"/>
                <a:gd name="connsiteY3" fmla="*/ 2233831 h 2233831"/>
                <a:gd name="connsiteX4" fmla="*/ 90059 w 4500150"/>
                <a:gd name="connsiteY4" fmla="*/ 1071310 h 2233831"/>
                <a:gd name="connsiteX0" fmla="*/ 4474750 w 4500150"/>
                <a:gd name="connsiteY0" fmla="*/ 1075971 h 2238492"/>
                <a:gd name="connsiteX1" fmla="*/ 3981062 w 4500150"/>
                <a:gd name="connsiteY1" fmla="*/ 4661 h 2238492"/>
                <a:gd name="connsiteX2" fmla="*/ 3473836 w 4500150"/>
                <a:gd name="connsiteY2" fmla="*/ 1043339 h 2238492"/>
                <a:gd name="connsiteX3" fmla="*/ 2226095 w 4500150"/>
                <a:gd name="connsiteY3" fmla="*/ 2238492 h 2238492"/>
                <a:gd name="connsiteX4" fmla="*/ 90059 w 4500150"/>
                <a:gd name="connsiteY4" fmla="*/ 1075971 h 2238492"/>
                <a:gd name="connsiteX0" fmla="*/ 4474750 w 4500150"/>
                <a:gd name="connsiteY0" fmla="*/ 1071310 h 2233831"/>
                <a:gd name="connsiteX1" fmla="*/ 3981062 w 4500150"/>
                <a:gd name="connsiteY1" fmla="*/ 0 h 2233831"/>
                <a:gd name="connsiteX2" fmla="*/ 3473836 w 4500150"/>
                <a:gd name="connsiteY2" fmla="*/ 1038678 h 2233831"/>
                <a:gd name="connsiteX3" fmla="*/ 2226095 w 4500150"/>
                <a:gd name="connsiteY3" fmla="*/ 2233831 h 2233831"/>
                <a:gd name="connsiteX4" fmla="*/ 90059 w 4500150"/>
                <a:gd name="connsiteY4" fmla="*/ 1071310 h 2233831"/>
                <a:gd name="connsiteX0" fmla="*/ 4474750 w 4500150"/>
                <a:gd name="connsiteY0" fmla="*/ 1066649 h 2229170"/>
                <a:gd name="connsiteX1" fmla="*/ 4032448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8562 h 2231083"/>
                <a:gd name="connsiteX1" fmla="*/ 4032448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00150"/>
                <a:gd name="connsiteY0" fmla="*/ 1068562 h 2231083"/>
                <a:gd name="connsiteX1" fmla="*/ 3816424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00150"/>
                <a:gd name="connsiteY0" fmla="*/ 1068562 h 2231083"/>
                <a:gd name="connsiteX1" fmla="*/ 3816424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50507"/>
                <a:gd name="connsiteY0" fmla="*/ 1068562 h 2231083"/>
                <a:gd name="connsiteX1" fmla="*/ 3816424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68562 h 2231083"/>
                <a:gd name="connsiteX1" fmla="*/ 3919921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68562 h 2231083"/>
                <a:gd name="connsiteX1" fmla="*/ 3919921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70475 h 2232996"/>
                <a:gd name="connsiteX1" fmla="*/ 3981627 w 4550507"/>
                <a:gd name="connsiteY1" fmla="*/ 1913 h 2232996"/>
                <a:gd name="connsiteX2" fmla="*/ 3473836 w 4550507"/>
                <a:gd name="connsiteY2" fmla="*/ 1037843 h 2232996"/>
                <a:gd name="connsiteX3" fmla="*/ 2226095 w 4550507"/>
                <a:gd name="connsiteY3" fmla="*/ 2232996 h 2232996"/>
                <a:gd name="connsiteX4" fmla="*/ 90059 w 4550507"/>
                <a:gd name="connsiteY4" fmla="*/ 1070475 h 2232996"/>
                <a:gd name="connsiteX0" fmla="*/ 4474750 w 4550507"/>
                <a:gd name="connsiteY0" fmla="*/ 945999 h 2108520"/>
                <a:gd name="connsiteX1" fmla="*/ 3981627 w 4550507"/>
                <a:gd name="connsiteY1" fmla="*/ 1914 h 2108520"/>
                <a:gd name="connsiteX2" fmla="*/ 3473836 w 4550507"/>
                <a:gd name="connsiteY2" fmla="*/ 913367 h 2108520"/>
                <a:gd name="connsiteX3" fmla="*/ 2226095 w 4550507"/>
                <a:gd name="connsiteY3" fmla="*/ 2108520 h 2108520"/>
                <a:gd name="connsiteX4" fmla="*/ 90059 w 4550507"/>
                <a:gd name="connsiteY4" fmla="*/ 945999 h 2108520"/>
                <a:gd name="connsiteX0" fmla="*/ 4474750 w 4550507"/>
                <a:gd name="connsiteY0" fmla="*/ 853505 h 2016026"/>
                <a:gd name="connsiteX1" fmla="*/ 3981627 w 4550507"/>
                <a:gd name="connsiteY1" fmla="*/ 1913 h 2016026"/>
                <a:gd name="connsiteX2" fmla="*/ 3473836 w 4550507"/>
                <a:gd name="connsiteY2" fmla="*/ 820873 h 2016026"/>
                <a:gd name="connsiteX3" fmla="*/ 2226095 w 4550507"/>
                <a:gd name="connsiteY3" fmla="*/ 2016026 h 2016026"/>
                <a:gd name="connsiteX4" fmla="*/ 90059 w 4550507"/>
                <a:gd name="connsiteY4" fmla="*/ 853505 h 2016026"/>
                <a:gd name="connsiteX0" fmla="*/ 4497455 w 4573212"/>
                <a:gd name="connsiteY0" fmla="*/ 842043 h 2016026"/>
                <a:gd name="connsiteX1" fmla="*/ 3981627 w 4573212"/>
                <a:gd name="connsiteY1" fmla="*/ 1913 h 2016026"/>
                <a:gd name="connsiteX2" fmla="*/ 3473836 w 4573212"/>
                <a:gd name="connsiteY2" fmla="*/ 820873 h 2016026"/>
                <a:gd name="connsiteX3" fmla="*/ 2226095 w 4573212"/>
                <a:gd name="connsiteY3" fmla="*/ 2016026 h 2016026"/>
                <a:gd name="connsiteX4" fmla="*/ 90059 w 4573212"/>
                <a:gd name="connsiteY4" fmla="*/ 853505 h 2016026"/>
                <a:gd name="connsiteX0" fmla="*/ 4497455 w 4518471"/>
                <a:gd name="connsiteY0" fmla="*/ 842043 h 2016026"/>
                <a:gd name="connsiteX1" fmla="*/ 3981627 w 4518471"/>
                <a:gd name="connsiteY1" fmla="*/ 1913 h 2016026"/>
                <a:gd name="connsiteX2" fmla="*/ 3473836 w 4518471"/>
                <a:gd name="connsiteY2" fmla="*/ 820873 h 2016026"/>
                <a:gd name="connsiteX3" fmla="*/ 2226095 w 4518471"/>
                <a:gd name="connsiteY3" fmla="*/ 2016026 h 2016026"/>
                <a:gd name="connsiteX4" fmla="*/ 90059 w 4518471"/>
                <a:gd name="connsiteY4" fmla="*/ 853505 h 201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8471" h="2016026">
                  <a:moveTo>
                    <a:pt x="4497455" y="842043"/>
                  </a:moveTo>
                  <a:cubicBezTo>
                    <a:pt x="4518471" y="423507"/>
                    <a:pt x="4336932" y="0"/>
                    <a:pt x="3981627" y="1913"/>
                  </a:cubicBezTo>
                  <a:cubicBezTo>
                    <a:pt x="3801334" y="7743"/>
                    <a:pt x="3498663" y="58460"/>
                    <a:pt x="3473836" y="820873"/>
                  </a:cubicBezTo>
                  <a:cubicBezTo>
                    <a:pt x="3463864" y="1140756"/>
                    <a:pt x="3302109" y="1979724"/>
                    <a:pt x="2226095" y="2016026"/>
                  </a:cubicBezTo>
                  <a:cubicBezTo>
                    <a:pt x="0" y="1942902"/>
                    <a:pt x="99584" y="842043"/>
                    <a:pt x="90059" y="853505"/>
                  </a:cubicBezTo>
                </a:path>
              </a:pathLst>
            </a:custGeom>
            <a:noFill/>
            <a:ln w="28575" cap="flat" cmpd="sng" algn="ctr">
              <a:solidFill>
                <a:srgbClr val="D8D2E0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962563-3ACE-595E-5D50-496D7A82E80B}"/>
                </a:ext>
              </a:extLst>
            </p:cNvPr>
            <p:cNvSpPr/>
            <p:nvPr/>
          </p:nvSpPr>
          <p:spPr>
            <a:xfrm>
              <a:off x="3097170" y="2396561"/>
              <a:ext cx="2484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grpSp>
          <p:nvGrpSpPr>
            <p:cNvPr id="18" name="Group 27">
              <a:extLst>
                <a:ext uri="{FF2B5EF4-FFF2-40B4-BE49-F238E27FC236}">
                  <a16:creationId xmlns:a16="http://schemas.microsoft.com/office/drawing/2014/main" id="{75BF6D1F-60E6-1021-5212-072994F105C3}"/>
                </a:ext>
              </a:extLst>
            </p:cNvPr>
            <p:cNvGrpSpPr/>
            <p:nvPr/>
          </p:nvGrpSpPr>
          <p:grpSpPr>
            <a:xfrm>
              <a:off x="2008159" y="1899206"/>
              <a:ext cx="1008112" cy="1008112"/>
              <a:chOff x="211129" y="1899206"/>
              <a:chExt cx="1008112" cy="100811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05F2A74-2275-D921-D8C9-01D48FDB33FE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7FD1D6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Verstehen</a:t>
                </a:r>
              </a:p>
            </p:txBody>
          </p:sp>
          <p:sp>
            <p:nvSpPr>
              <p:cNvPr id="37" name="Isosceles Triangle 25">
                <a:extLst>
                  <a:ext uri="{FF2B5EF4-FFF2-40B4-BE49-F238E27FC236}">
                    <a16:creationId xmlns:a16="http://schemas.microsoft.com/office/drawing/2014/main" id="{C0637DBD-2CB7-17D5-640A-CE9FE89CD495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E0D105B1-6F44-0210-F3FB-D704248FB81D}"/>
                </a:ext>
              </a:extLst>
            </p:cNvPr>
            <p:cNvGrpSpPr/>
            <p:nvPr/>
          </p:nvGrpSpPr>
          <p:grpSpPr>
            <a:xfrm>
              <a:off x="4264009" y="1899206"/>
              <a:ext cx="1008112" cy="1008112"/>
              <a:chOff x="211129" y="1899206"/>
              <a:chExt cx="1008112" cy="100811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ECC9E61-B032-BD23-D491-4BB5EFB6D2E0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95CB89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Sichtweise</a:t>
                </a:r>
                <a:r>
                  <a:rPr kumimoji="0" lang="de-DE" sz="1400" u="none" strike="noStrike" kern="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 definieren</a:t>
                </a: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4" name="Isosceles Triangle 35">
                <a:extLst>
                  <a:ext uri="{FF2B5EF4-FFF2-40B4-BE49-F238E27FC236}">
                    <a16:creationId xmlns:a16="http://schemas.microsoft.com/office/drawing/2014/main" id="{7627ACEA-2B31-F40F-1E02-8C105EA7631B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5" name="Isosceles Triangle 36">
                <a:extLst>
                  <a:ext uri="{FF2B5EF4-FFF2-40B4-BE49-F238E27FC236}">
                    <a16:creationId xmlns:a16="http://schemas.microsoft.com/office/drawing/2014/main" id="{8996FEC0-7D1B-890A-19ED-606914B654C8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0" name="Group 29">
              <a:extLst>
                <a:ext uri="{FF2B5EF4-FFF2-40B4-BE49-F238E27FC236}">
                  <a16:creationId xmlns:a16="http://schemas.microsoft.com/office/drawing/2014/main" id="{9BDE345B-9029-1244-F8BC-5EA01D171AF7}"/>
                </a:ext>
              </a:extLst>
            </p:cNvPr>
            <p:cNvGrpSpPr/>
            <p:nvPr/>
          </p:nvGrpSpPr>
          <p:grpSpPr>
            <a:xfrm>
              <a:off x="3136084" y="1899206"/>
              <a:ext cx="1008112" cy="1008112"/>
              <a:chOff x="211129" y="1899206"/>
              <a:chExt cx="1008112" cy="100811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1EFFEF5-F1C3-5AF5-FAA2-9D8E3E8BFE5F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C893C7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Beobachten</a:t>
                </a:r>
              </a:p>
            </p:txBody>
          </p:sp>
          <p:sp>
            <p:nvSpPr>
              <p:cNvPr id="31" name="Isosceles Triangle 31">
                <a:extLst>
                  <a:ext uri="{FF2B5EF4-FFF2-40B4-BE49-F238E27FC236}">
                    <a16:creationId xmlns:a16="http://schemas.microsoft.com/office/drawing/2014/main" id="{0FC6D178-3553-D6D5-312A-AA51EC8A35E1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2" name="Isosceles Triangle 32">
                <a:extLst>
                  <a:ext uri="{FF2B5EF4-FFF2-40B4-BE49-F238E27FC236}">
                    <a16:creationId xmlns:a16="http://schemas.microsoft.com/office/drawing/2014/main" id="{AB909B80-345F-40B6-2E46-9D6C4C7897C6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A82D2013-E929-6A09-2740-11A5E09B0540}"/>
                </a:ext>
              </a:extLst>
            </p:cNvPr>
            <p:cNvGrpSpPr/>
            <p:nvPr/>
          </p:nvGrpSpPr>
          <p:grpSpPr>
            <a:xfrm>
              <a:off x="5391934" y="1899206"/>
              <a:ext cx="1008112" cy="1008112"/>
              <a:chOff x="211129" y="1899206"/>
              <a:chExt cx="1008112" cy="100811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8E5F466-3368-ADFD-DE25-CE7FB44384F9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FFE6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Ideen finden</a:t>
                </a:r>
              </a:p>
            </p:txBody>
          </p:sp>
          <p:sp>
            <p:nvSpPr>
              <p:cNvPr id="28" name="Isosceles Triangle 39">
                <a:extLst>
                  <a:ext uri="{FF2B5EF4-FFF2-40B4-BE49-F238E27FC236}">
                    <a16:creationId xmlns:a16="http://schemas.microsoft.com/office/drawing/2014/main" id="{DCC3D4FE-66A8-F1A6-EC01-31A5C0016219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9" name="Isosceles Triangle 40">
                <a:extLst>
                  <a:ext uri="{FF2B5EF4-FFF2-40B4-BE49-F238E27FC236}">
                    <a16:creationId xmlns:a16="http://schemas.microsoft.com/office/drawing/2014/main" id="{8FEE86F0-2F8D-E9AB-4329-DB40F50F7E31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3142441A-F52A-C78A-30C6-361643D1FC1E}"/>
                </a:ext>
              </a:extLst>
            </p:cNvPr>
            <p:cNvGrpSpPr/>
            <p:nvPr/>
          </p:nvGrpSpPr>
          <p:grpSpPr>
            <a:xfrm>
              <a:off x="6519859" y="1899206"/>
              <a:ext cx="1008112" cy="1008112"/>
              <a:chOff x="211129" y="1899206"/>
              <a:chExt cx="1008112" cy="100811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80E5130-2A66-30C2-D68D-DFF35C103ABF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F04C3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Prototypen</a:t>
                </a:r>
              </a:p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400" kern="0" dirty="0">
                    <a:solidFill>
                      <a:srgbClr val="FFFFFF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entwickeln</a:t>
                </a: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5" name="Isosceles Triangle 43">
                <a:extLst>
                  <a:ext uri="{FF2B5EF4-FFF2-40B4-BE49-F238E27FC236}">
                    <a16:creationId xmlns:a16="http://schemas.microsoft.com/office/drawing/2014/main" id="{E5FA81DC-14B1-D2F5-F464-48A07B40CCEC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6" name="Isosceles Triangle 44">
                <a:extLst>
                  <a:ext uri="{FF2B5EF4-FFF2-40B4-BE49-F238E27FC236}">
                    <a16:creationId xmlns:a16="http://schemas.microsoft.com/office/drawing/2014/main" id="{9037AF03-EA69-8514-A62D-3812FCCA6370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D178B8-93BE-1359-FE43-51F4316326D5}"/>
                </a:ext>
              </a:extLst>
            </p:cNvPr>
            <p:cNvSpPr/>
            <p:nvPr/>
          </p:nvSpPr>
          <p:spPr>
            <a:xfrm>
              <a:off x="4194572" y="2408587"/>
              <a:ext cx="3348000" cy="95101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F7A29B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6A3212-119C-5958-5F85-AF241131B293}"/>
              </a:ext>
            </a:extLst>
          </p:cNvPr>
          <p:cNvCxnSpPr/>
          <p:nvPr/>
        </p:nvCxnSpPr>
        <p:spPr>
          <a:xfrm>
            <a:off x="1746007" y="5175128"/>
            <a:ext cx="4228131" cy="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A8D92A7-BA33-9685-EC01-50E223BAA957}"/>
              </a:ext>
            </a:extLst>
          </p:cNvPr>
          <p:cNvCxnSpPr/>
          <p:nvPr/>
        </p:nvCxnSpPr>
        <p:spPr>
          <a:xfrm>
            <a:off x="6255129" y="5175128"/>
            <a:ext cx="4228131" cy="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C441337-4F5E-3357-E8C8-F5BA5ABAA658}"/>
              </a:ext>
            </a:extLst>
          </p:cNvPr>
          <p:cNvSpPr txBox="1"/>
          <p:nvPr/>
        </p:nvSpPr>
        <p:spPr>
          <a:xfrm>
            <a:off x="2286105" y="5301208"/>
            <a:ext cx="3147935" cy="3362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Problemverständnis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1B627A-072E-FC04-1B48-ABE068ED5E79}"/>
              </a:ext>
            </a:extLst>
          </p:cNvPr>
          <p:cNvSpPr txBox="1"/>
          <p:nvPr/>
        </p:nvSpPr>
        <p:spPr>
          <a:xfrm>
            <a:off x="6795227" y="5301208"/>
            <a:ext cx="3147935" cy="3362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Lösungsverständnis</a:t>
            </a:r>
          </a:p>
        </p:txBody>
      </p:sp>
    </p:spTree>
    <p:extLst>
      <p:ext uri="{BB962C8B-B14F-4D97-AF65-F5344CB8AC3E}">
        <p14:creationId xmlns:p14="http://schemas.microsoft.com/office/powerpoint/2010/main" val="111327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28B615-62C9-E174-9090-ADADF8EF1F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915496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80E101-BA18-6E45-0E91-EAF6D486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z="2400" dirty="0"/>
              <a:t>Design Thinking </a:t>
            </a:r>
            <a:r>
              <a:rPr lang="en-US" sz="2400" dirty="0" err="1"/>
              <a:t>nimmt</a:t>
            </a:r>
            <a:r>
              <a:rPr lang="en-US" sz="2400" dirty="0"/>
              <a:t> die </a:t>
            </a:r>
            <a:r>
              <a:rPr lang="en-US" sz="2400" dirty="0" err="1"/>
              <a:t>menschliche</a:t>
            </a:r>
            <a:r>
              <a:rPr lang="en-US" sz="2400" dirty="0"/>
              <a:t> </a:t>
            </a:r>
            <a:r>
              <a:rPr lang="en-US" sz="2400" dirty="0" err="1"/>
              <a:t>Perspektive</a:t>
            </a:r>
            <a:r>
              <a:rPr lang="en-US" sz="2400" dirty="0"/>
              <a:t> </a:t>
            </a:r>
            <a:r>
              <a:rPr lang="en-US" sz="2400" dirty="0" err="1"/>
              <a:t>zum</a:t>
            </a:r>
            <a:r>
              <a:rPr lang="en-US" sz="2400" dirty="0"/>
              <a:t> </a:t>
            </a:r>
            <a:r>
              <a:rPr lang="en-US" sz="2400" dirty="0" err="1"/>
              <a:t>Ausgangspunkt</a:t>
            </a:r>
            <a:r>
              <a:rPr lang="en-US" sz="2400" dirty="0"/>
              <a:t> der </a:t>
            </a:r>
            <a:r>
              <a:rPr lang="en-US" sz="2400" dirty="0" err="1"/>
              <a:t>Zielstellung</a:t>
            </a:r>
            <a:r>
              <a:rPr lang="en-US" sz="2400" dirty="0"/>
              <a:t>, innovative </a:t>
            </a:r>
            <a:r>
              <a:rPr lang="en-US" sz="2400" dirty="0" err="1"/>
              <a:t>Produkte</a:t>
            </a:r>
            <a:r>
              <a:rPr lang="en-US" sz="2400" dirty="0"/>
              <a:t>, Services </a:t>
            </a:r>
            <a:r>
              <a:rPr lang="en-US" sz="2400" dirty="0" err="1"/>
              <a:t>oder</a:t>
            </a:r>
            <a:r>
              <a:rPr lang="en-US" sz="2400" dirty="0"/>
              <a:t> </a:t>
            </a:r>
            <a:r>
              <a:rPr lang="en-US" sz="2400" dirty="0" err="1"/>
              <a:t>Erlebnisse</a:t>
            </a:r>
            <a:r>
              <a:rPr lang="en-US" sz="2400" dirty="0"/>
              <a:t> </a:t>
            </a:r>
            <a:r>
              <a:rPr lang="en-US" sz="2400" dirty="0" err="1"/>
              <a:t>zu</a:t>
            </a:r>
            <a:r>
              <a:rPr lang="en-US" sz="2400" dirty="0"/>
              <a:t> </a:t>
            </a:r>
            <a:r>
              <a:rPr lang="en-US" sz="2400" dirty="0" err="1"/>
              <a:t>gestalten</a:t>
            </a:r>
            <a:r>
              <a:rPr lang="en-US" sz="2400" dirty="0"/>
              <a:t>, die </a:t>
            </a:r>
            <a:r>
              <a:rPr lang="en-US" sz="2400" dirty="0" err="1"/>
              <a:t>nicht</a:t>
            </a:r>
            <a:r>
              <a:rPr lang="en-US" sz="2400" dirty="0"/>
              <a:t> </a:t>
            </a:r>
            <a:r>
              <a:rPr lang="en-US" sz="2400" dirty="0" err="1"/>
              <a:t>nur</a:t>
            </a:r>
            <a:r>
              <a:rPr lang="en-US" sz="2400" dirty="0"/>
              <a:t> </a:t>
            </a:r>
            <a:r>
              <a:rPr lang="en-US" sz="2400" dirty="0" err="1"/>
              <a:t>attraktiv</a:t>
            </a:r>
            <a:r>
              <a:rPr lang="en-US" sz="2400" dirty="0"/>
              <a:t>, </a:t>
            </a:r>
            <a:r>
              <a:rPr lang="en-US" sz="2400" dirty="0" err="1"/>
              <a:t>sondern</a:t>
            </a:r>
            <a:r>
              <a:rPr lang="en-US" sz="2400" dirty="0"/>
              <a:t> </a:t>
            </a:r>
            <a:r>
              <a:rPr lang="en-US" sz="2400" dirty="0" err="1"/>
              <a:t>auch</a:t>
            </a:r>
            <a:r>
              <a:rPr lang="en-US" sz="2400" dirty="0"/>
              <a:t> </a:t>
            </a:r>
            <a:r>
              <a:rPr lang="en-US" sz="2400" dirty="0" err="1"/>
              <a:t>realisierbar</a:t>
            </a:r>
            <a:r>
              <a:rPr lang="en-US" sz="2400" dirty="0"/>
              <a:t> und </a:t>
            </a:r>
            <a:r>
              <a:rPr lang="en-US" sz="2400" dirty="0" err="1"/>
              <a:t>marktfähig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.</a:t>
            </a:r>
            <a:endParaRPr lang="en-DE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02404C-6553-1631-8DBD-7591A556A22F}"/>
              </a:ext>
            </a:extLst>
          </p:cNvPr>
          <p:cNvGrpSpPr/>
          <p:nvPr/>
        </p:nvGrpSpPr>
        <p:grpSpPr>
          <a:xfrm>
            <a:off x="-888776" y="2060848"/>
            <a:ext cx="6684793" cy="3666222"/>
            <a:chOff x="382025" y="2053883"/>
            <a:chExt cx="6684793" cy="36662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A01EA0-5279-70CC-0F55-80853CC88D84}"/>
                </a:ext>
              </a:extLst>
            </p:cNvPr>
            <p:cNvSpPr/>
            <p:nvPr/>
          </p:nvSpPr>
          <p:spPr>
            <a:xfrm>
              <a:off x="1758462" y="2053883"/>
              <a:ext cx="2236763" cy="2236763"/>
            </a:xfrm>
            <a:prstGeom prst="ellipse">
              <a:avLst/>
            </a:prstGeom>
            <a:solidFill>
              <a:srgbClr val="DB7E99">
                <a:alpha val="80392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lvl="0" algn="ctr"/>
              <a:endParaRPr lang="de-DE" sz="1400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7A408C3-6D6C-65F4-27A2-540E916CC711}"/>
                </a:ext>
              </a:extLst>
            </p:cNvPr>
            <p:cNvSpPr/>
            <p:nvPr/>
          </p:nvSpPr>
          <p:spPr>
            <a:xfrm>
              <a:off x="3453618" y="2053883"/>
              <a:ext cx="2236763" cy="2236763"/>
            </a:xfrm>
            <a:prstGeom prst="ellipse">
              <a:avLst/>
            </a:prstGeom>
            <a:solidFill>
              <a:srgbClr val="F5B77B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 sz="1400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674EA4-4870-0EC3-A5E7-D84B1AB1C4A2}"/>
                </a:ext>
              </a:extLst>
            </p:cNvPr>
            <p:cNvSpPr/>
            <p:nvPr/>
          </p:nvSpPr>
          <p:spPr>
            <a:xfrm>
              <a:off x="2544055" y="3483342"/>
              <a:ext cx="2236763" cy="2236763"/>
            </a:xfrm>
            <a:prstGeom prst="ellipse">
              <a:avLst/>
            </a:prstGeom>
            <a:solidFill>
              <a:srgbClr val="F18F7C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  <a:latin typeface="Roboto Light" charset="0"/>
                  <a:ea typeface="Roboto Light" charset="0"/>
                  <a:cs typeface="Roboto Light" charset="0"/>
                </a:rPr>
                <a:t>Mensch</a:t>
              </a:r>
            </a:p>
            <a:p>
              <a:pPr algn="ctr"/>
              <a:r>
                <a:rPr lang="de-DE" sz="14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(Wünschbarkeit)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2DBBF5-1881-090B-7900-179A4010A738}"/>
                </a:ext>
              </a:extLst>
            </p:cNvPr>
            <p:cNvSpPr/>
            <p:nvPr/>
          </p:nvSpPr>
          <p:spPr>
            <a:xfrm>
              <a:off x="382025" y="2853604"/>
              <a:ext cx="4572000" cy="5539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/>
              <a:r>
                <a:rPr lang="de-DE" sz="1600" dirty="0">
                  <a:solidFill>
                    <a:prstClr val="white"/>
                  </a:solidFill>
                  <a:latin typeface="Roboto Light" charset="0"/>
                  <a:ea typeface="Roboto Light" charset="0"/>
                  <a:cs typeface="Roboto Light" charset="0"/>
                </a:rPr>
                <a:t>Technologie</a:t>
              </a:r>
            </a:p>
            <a:p>
              <a:pPr lvl="0" algn="ctr"/>
              <a:r>
                <a:rPr lang="de-DE" sz="1400" dirty="0">
                  <a:solidFill>
                    <a:prstClr val="black"/>
                  </a:solidFill>
                  <a:latin typeface="Roboto Light" charset="0"/>
                  <a:ea typeface="Roboto Light" charset="0"/>
                  <a:cs typeface="Roboto Light" charset="0"/>
                </a:rPr>
                <a:t>(Machbarkeit)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E48BE9-9D9E-5B06-1A19-BC04506B1533}"/>
                </a:ext>
              </a:extLst>
            </p:cNvPr>
            <p:cNvSpPr/>
            <p:nvPr/>
          </p:nvSpPr>
          <p:spPr>
            <a:xfrm>
              <a:off x="2494818" y="2853604"/>
              <a:ext cx="4572000" cy="5539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/>
              <a:r>
                <a:rPr lang="de-DE" sz="1600" dirty="0">
                  <a:solidFill>
                    <a:prstClr val="white"/>
                  </a:solidFill>
                  <a:latin typeface="Roboto Light" charset="0"/>
                  <a:ea typeface="Roboto Light" charset="0"/>
                  <a:cs typeface="Roboto Light" charset="0"/>
                </a:rPr>
                <a:t>Wirtschaft</a:t>
              </a:r>
            </a:p>
            <a:p>
              <a:pPr lvl="0" algn="ctr"/>
              <a:r>
                <a:rPr lang="de-DE" sz="1400" dirty="0">
                  <a:solidFill>
                    <a:prstClr val="black"/>
                  </a:solidFill>
                  <a:latin typeface="Roboto Light" charset="0"/>
                  <a:ea typeface="Roboto Light" charset="0"/>
                  <a:cs typeface="Roboto Light" charset="0"/>
                </a:rPr>
                <a:t>(Vermarktbarkeit)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52A0EE-09CA-41A8-79C1-3BA73DB10203}"/>
              </a:ext>
            </a:extLst>
          </p:cNvPr>
          <p:cNvSpPr txBox="1"/>
          <p:nvPr/>
        </p:nvSpPr>
        <p:spPr>
          <a:xfrm>
            <a:off x="536412" y="6463687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hpi-academy.de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/design-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thinking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/was-ist-design-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thinking.html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39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F37E92F-A59C-6109-3189-AC6BC29EFB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811765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3384802-D034-F0D3-D290-B5068862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Prototypen machen Ideen greifbar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7E3E23-67BD-125E-9F7E-16F2BAAD60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998591" y="2514208"/>
            <a:ext cx="4335140" cy="2688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148DC8-87BB-8E6E-94E5-4BB57F5CEA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288262" y="2438523"/>
            <a:ext cx="4335139" cy="2878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E084BA-8CCA-345B-4DB9-834D936E3EE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96307" y="2251872"/>
            <a:ext cx="4335140" cy="32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4F0B51-96F8-A9AD-BD16-90448D4DF1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2019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AC430BD-E462-EC6B-02D9-520788B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Design Thinking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Bestandteil</a:t>
            </a:r>
            <a:r>
              <a:rPr lang="en-GB" dirty="0"/>
              <a:t> der </a:t>
            </a:r>
            <a:r>
              <a:rPr lang="en-GB" dirty="0" err="1"/>
              <a:t>Innovationskultur</a:t>
            </a:r>
            <a:r>
              <a:rPr lang="en-GB" dirty="0"/>
              <a:t> in </a:t>
            </a:r>
            <a:r>
              <a:rPr lang="en-GB" dirty="0" err="1"/>
              <a:t>Unternehmen</a:t>
            </a:r>
            <a:r>
              <a:rPr lang="en-GB" dirty="0"/>
              <a:t> (1/2)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6CB35-AE90-D7AF-E1EF-5F6840DC79F4}"/>
              </a:ext>
            </a:extLst>
          </p:cNvPr>
          <p:cNvSpPr/>
          <p:nvPr/>
        </p:nvSpPr>
        <p:spPr>
          <a:xfrm>
            <a:off x="517748" y="1916832"/>
            <a:ext cx="310192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„Industrial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Design Thinking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heißt die Methode, die […] für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verzwickte Innovationsprobleme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verwendet wird. Nicht nur die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Lösung ist unbekannt</a:t>
            </a:r>
            <a:r>
              <a:rPr lang="de-DE" sz="1400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auch die Herausforderungen auf Seite des Kunden liegen im Dunkeln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. Wie der Name schon andeutet: Der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Kreativprozess</a:t>
            </a:r>
            <a:r>
              <a:rPr lang="de-DE" sz="1400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nutzt stärker als andere Methoden visuelle und haptische Eindrücke. Eine Stärke von Design-Thinking ist, dass es auch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Bedürfnisse aufspürt, die dem Nutzer gar nicht bewusst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sind und die er nicht artikulieren kann.“</a:t>
            </a:r>
          </a:p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(Siemens)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60CA4-BE68-A96F-1DC9-815B4C0A8CB0}"/>
              </a:ext>
            </a:extLst>
          </p:cNvPr>
          <p:cNvSpPr txBox="1"/>
          <p:nvPr/>
        </p:nvSpPr>
        <p:spPr>
          <a:xfrm>
            <a:off x="536412" y="6463687"/>
            <a:ext cx="3182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de.wikipedia.org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wiki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Design_Thinking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827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4F0B51-96F8-A9AD-BD16-90448D4DF1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30647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4F0B51-96F8-A9AD-BD16-90448D4DF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AC430BD-E462-EC6B-02D9-520788B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Design Thinking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Bestandteil</a:t>
            </a:r>
            <a:r>
              <a:rPr lang="en-GB" dirty="0"/>
              <a:t> der </a:t>
            </a:r>
            <a:r>
              <a:rPr lang="en-GB" dirty="0" err="1"/>
              <a:t>Innovationskultur</a:t>
            </a:r>
            <a:r>
              <a:rPr lang="en-GB" dirty="0"/>
              <a:t> in </a:t>
            </a:r>
            <a:r>
              <a:rPr lang="en-GB" dirty="0" err="1"/>
              <a:t>Unternehmen</a:t>
            </a:r>
            <a:r>
              <a:rPr lang="en-GB" dirty="0"/>
              <a:t> (2/2)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60CA4-BE68-A96F-1DC9-815B4C0A8CB0}"/>
              </a:ext>
            </a:extLst>
          </p:cNvPr>
          <p:cNvSpPr txBox="1"/>
          <p:nvPr/>
        </p:nvSpPr>
        <p:spPr>
          <a:xfrm>
            <a:off x="536412" y="6463687"/>
            <a:ext cx="3182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de.wikipedia.org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wiki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Design_Thinking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151AE2-3180-1453-82F2-CE2C6E73DE27}"/>
              </a:ext>
            </a:extLst>
          </p:cNvPr>
          <p:cNvSpPr/>
          <p:nvPr/>
        </p:nvSpPr>
        <p:spPr>
          <a:xfrm>
            <a:off x="536412" y="2347719"/>
            <a:ext cx="31019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„Design Thinking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is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a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method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for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practical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creative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problem-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solving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that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evolved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from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fields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varied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engineering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architecture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business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. At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its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core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, Design Thinking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focuses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on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understanding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people’s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needs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creatively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discovery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of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solutions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to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meet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those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needs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.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Its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core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concepts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are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understand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explore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, prototype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evaluate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.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“</a:t>
            </a:r>
          </a:p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(IBM)</a:t>
            </a:r>
          </a:p>
        </p:txBody>
      </p:sp>
    </p:spTree>
    <p:extLst>
      <p:ext uri="{BB962C8B-B14F-4D97-AF65-F5344CB8AC3E}">
        <p14:creationId xmlns:p14="http://schemas.microsoft.com/office/powerpoint/2010/main" val="360039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6236EEA-DB6D-6F46-9D1C-B358310A9D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79160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B60D905-44AC-5DF4-7A9E-2202E786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sz="3200" dirty="0"/>
              <a:t>Wir verwenden ein leicht verändertes Framework, dem die Prinzipien von Design Thinking zugrunde liegen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C05D0-9FD6-163D-21AB-1D9FE38E1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916832"/>
            <a:ext cx="5578252" cy="3761714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Drei statt sechs Phasen auf einem “Innovation Board”:</a:t>
            </a:r>
          </a:p>
          <a:p>
            <a:r>
              <a:rPr lang="en-DE" dirty="0"/>
              <a:t>Explore</a:t>
            </a:r>
          </a:p>
          <a:p>
            <a:r>
              <a:rPr lang="en-DE" dirty="0"/>
              <a:t>Create</a:t>
            </a:r>
          </a:p>
          <a:p>
            <a:r>
              <a:rPr lang="en-DE" dirty="0"/>
              <a:t>Evaluate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2985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755370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Explore - </a:t>
            </a:r>
            <a:r>
              <a:rPr lang="en-GB" dirty="0" err="1"/>
              <a:t>Nutzerbedürfnisse</a:t>
            </a:r>
            <a:r>
              <a:rPr lang="en-GB" dirty="0"/>
              <a:t> verstehen (Problem und </a:t>
            </a:r>
            <a:r>
              <a:rPr lang="en-GB" dirty="0" err="1"/>
              <a:t>Lösung</a:t>
            </a:r>
            <a:r>
              <a:rPr lang="en-GB" dirty="0"/>
              <a:t> </a:t>
            </a:r>
            <a:r>
              <a:rPr lang="en-GB" dirty="0" err="1"/>
              <a:t>unbekannt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Das Team </a:t>
            </a:r>
            <a:r>
              <a:rPr lang="en-GB" dirty="0" err="1"/>
              <a:t>kennt</a:t>
            </a:r>
            <a:r>
              <a:rPr lang="en-GB" dirty="0"/>
              <a:t> </a:t>
            </a:r>
            <a:r>
              <a:rPr lang="en-GB" dirty="0" err="1"/>
              <a:t>zwar</a:t>
            </a:r>
            <a:r>
              <a:rPr lang="en-GB" dirty="0"/>
              <a:t> den </a:t>
            </a:r>
            <a:r>
              <a:rPr lang="en-GB" dirty="0" err="1"/>
              <a:t>Problembereich</a:t>
            </a:r>
            <a:r>
              <a:rPr lang="en-GB" dirty="0"/>
              <a:t> (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 err="1"/>
              <a:t>Pflege</a:t>
            </a:r>
            <a:r>
              <a:rPr lang="en-GB" dirty="0"/>
              <a:t>, </a:t>
            </a:r>
            <a:r>
              <a:rPr lang="en-GB" dirty="0" err="1"/>
              <a:t>Pendeln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OTH, </a:t>
            </a:r>
            <a:r>
              <a:rPr lang="en-GB" dirty="0" err="1"/>
              <a:t>nachhaltiges</a:t>
            </a:r>
            <a:r>
              <a:rPr lang="en-GB" dirty="0"/>
              <a:t> </a:t>
            </a:r>
            <a:r>
              <a:rPr lang="en-GB" dirty="0" err="1"/>
              <a:t>Einkaufserlebnis</a:t>
            </a:r>
            <a:r>
              <a:rPr lang="en-GB" dirty="0"/>
              <a:t>)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die </a:t>
            </a:r>
            <a:r>
              <a:rPr lang="en-GB" dirty="0" err="1"/>
              <a:t>Probleme</a:t>
            </a:r>
            <a:r>
              <a:rPr lang="en-GB" dirty="0"/>
              <a:t> und </a:t>
            </a:r>
            <a:r>
              <a:rPr lang="en-GB" dirty="0" err="1"/>
              <a:t>Bedürfnisse</a:t>
            </a:r>
            <a:r>
              <a:rPr lang="en-GB" dirty="0"/>
              <a:t> der </a:t>
            </a:r>
            <a:r>
              <a:rPr lang="en-GB" dirty="0" err="1"/>
              <a:t>Nutzer</a:t>
            </a:r>
            <a:r>
              <a:rPr lang="en-GB" dirty="0"/>
              <a:t>*</a:t>
            </a:r>
            <a:r>
              <a:rPr lang="en-GB" dirty="0" err="1"/>
              <a:t>innen</a:t>
            </a:r>
            <a:endParaRPr lang="en-GB" dirty="0"/>
          </a:p>
          <a:p>
            <a:r>
              <a:rPr lang="en-GB" dirty="0"/>
              <a:t>Das Team </a:t>
            </a:r>
            <a:r>
              <a:rPr lang="en-GB" dirty="0" err="1"/>
              <a:t>weiß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genau</a:t>
            </a:r>
            <a:r>
              <a:rPr lang="en-GB" dirty="0"/>
              <a:t>, wo es </a:t>
            </a:r>
            <a:r>
              <a:rPr lang="en-GB" dirty="0" err="1"/>
              <a:t>anfangen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und </a:t>
            </a:r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Nutzer</a:t>
            </a:r>
            <a:r>
              <a:rPr lang="en-GB" dirty="0"/>
              <a:t>*</a:t>
            </a:r>
            <a:r>
              <a:rPr lang="en-GB" dirty="0" err="1"/>
              <a:t>innen</a:t>
            </a:r>
            <a:r>
              <a:rPr lang="en-GB" dirty="0"/>
              <a:t> die </a:t>
            </a:r>
            <a:r>
              <a:rPr lang="en-GB" dirty="0" err="1"/>
              <a:t>Zielgruppe</a:t>
            </a:r>
            <a:r>
              <a:rPr lang="en-GB" dirty="0"/>
              <a:t> </a:t>
            </a:r>
            <a:r>
              <a:rPr lang="en-GB" dirty="0" err="1"/>
              <a:t>sind</a:t>
            </a:r>
            <a:endParaRPr lang="en-GB" dirty="0"/>
          </a:p>
          <a:p>
            <a:r>
              <a:rPr lang="en-GB" dirty="0"/>
              <a:t>Das Team hat das </a:t>
            </a:r>
            <a:r>
              <a:rPr lang="en-GB" dirty="0" err="1"/>
              <a:t>Gefühl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digitale</a:t>
            </a:r>
            <a:r>
              <a:rPr lang="en-GB" dirty="0"/>
              <a:t> Innovation in </a:t>
            </a:r>
            <a:r>
              <a:rPr lang="en-GB" dirty="0" err="1"/>
              <a:t>diesem</a:t>
            </a:r>
            <a:r>
              <a:rPr lang="en-GB" dirty="0"/>
              <a:t> </a:t>
            </a:r>
            <a:r>
              <a:rPr lang="en-GB" dirty="0" err="1"/>
              <a:t>Umfeld</a:t>
            </a:r>
            <a:r>
              <a:rPr lang="en-GB" dirty="0"/>
              <a:t> </a:t>
            </a:r>
            <a:r>
              <a:rPr lang="en-GB" dirty="0" err="1"/>
              <a:t>möglich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2173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094244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Create - </a:t>
            </a:r>
            <a:r>
              <a:rPr lang="en-GB" dirty="0"/>
              <a:t>Ideen </a:t>
            </a:r>
            <a:r>
              <a:rPr lang="en-GB" dirty="0" err="1"/>
              <a:t>entwickeln</a:t>
            </a:r>
            <a:r>
              <a:rPr lang="en-GB" dirty="0"/>
              <a:t> (Problem </a:t>
            </a:r>
            <a:r>
              <a:rPr lang="en-GB" dirty="0" err="1"/>
              <a:t>bekannt</a:t>
            </a:r>
            <a:r>
              <a:rPr lang="en-GB" dirty="0"/>
              <a:t>, </a:t>
            </a:r>
            <a:r>
              <a:rPr lang="en-GB" dirty="0" err="1"/>
              <a:t>Lösung</a:t>
            </a:r>
            <a:r>
              <a:rPr lang="en-GB" dirty="0"/>
              <a:t> </a:t>
            </a:r>
            <a:r>
              <a:rPr lang="en-GB" dirty="0" err="1"/>
              <a:t>unbekannt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</a:t>
            </a:r>
            <a:r>
              <a:rPr lang="en-GB" sz="2200" dirty="0" err="1"/>
              <a:t>kennt</a:t>
            </a:r>
            <a:r>
              <a:rPr lang="en-GB" sz="2200" dirty="0"/>
              <a:t> die </a:t>
            </a:r>
            <a:r>
              <a:rPr lang="en-GB" sz="2200" dirty="0" err="1"/>
              <a:t>Nutzer</a:t>
            </a:r>
            <a:r>
              <a:rPr lang="en-GB" sz="2200" dirty="0"/>
              <a:t>*</a:t>
            </a:r>
            <a:r>
              <a:rPr lang="en-GB" sz="2200" dirty="0" err="1"/>
              <a:t>innen</a:t>
            </a:r>
            <a:r>
              <a:rPr lang="en-GB" sz="2200" dirty="0"/>
              <a:t> und </a:t>
            </a:r>
            <a:r>
              <a:rPr lang="en-GB" sz="2200" dirty="0" err="1"/>
              <a:t>deren</a:t>
            </a:r>
            <a:r>
              <a:rPr lang="en-GB" sz="2200" dirty="0"/>
              <a:t> </a:t>
            </a:r>
            <a:r>
              <a:rPr lang="en-GB" sz="2200" dirty="0" err="1"/>
              <a:t>Probleme</a:t>
            </a:r>
            <a:r>
              <a:rPr lang="en-GB" sz="2200" dirty="0"/>
              <a:t> und </a:t>
            </a:r>
            <a:r>
              <a:rPr lang="en-GB" sz="2200" dirty="0" err="1"/>
              <a:t>Bedürfnisse</a:t>
            </a:r>
            <a:endParaRPr lang="en-GB" sz="2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</a:t>
            </a:r>
            <a:r>
              <a:rPr lang="en-GB" sz="2200" dirty="0" err="1"/>
              <a:t>versteht</a:t>
            </a:r>
            <a:r>
              <a:rPr lang="en-GB" sz="2200" dirty="0"/>
              <a:t> das </a:t>
            </a:r>
            <a:r>
              <a:rPr lang="en-GB" sz="2200" dirty="0" err="1"/>
              <a:t>Verhalten</a:t>
            </a:r>
            <a:r>
              <a:rPr lang="en-GB" sz="2200" dirty="0"/>
              <a:t> der </a:t>
            </a:r>
            <a:r>
              <a:rPr lang="en-GB" sz="2200" dirty="0" err="1"/>
              <a:t>Nutzer</a:t>
            </a:r>
            <a:r>
              <a:rPr lang="en-GB" sz="2200" dirty="0"/>
              <a:t>*</a:t>
            </a:r>
            <a:r>
              <a:rPr lang="en-GB" sz="2200" dirty="0" err="1"/>
              <a:t>innen</a:t>
            </a:r>
            <a:endParaRPr lang="en-GB" sz="2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hat </a:t>
            </a:r>
            <a:r>
              <a:rPr lang="en-GB" sz="2200" dirty="0" err="1"/>
              <a:t>noch</a:t>
            </a:r>
            <a:r>
              <a:rPr lang="en-GB" sz="2200" dirty="0"/>
              <a:t> </a:t>
            </a:r>
            <a:r>
              <a:rPr lang="en-GB" sz="2200" dirty="0" err="1"/>
              <a:t>keine</a:t>
            </a:r>
            <a:r>
              <a:rPr lang="en-GB" sz="2200" dirty="0"/>
              <a:t> </a:t>
            </a:r>
            <a:r>
              <a:rPr lang="en-GB" sz="2200" dirty="0" err="1"/>
              <a:t>konkrete</a:t>
            </a:r>
            <a:r>
              <a:rPr lang="en-GB" sz="2200" dirty="0"/>
              <a:t> Idee </a:t>
            </a:r>
            <a:r>
              <a:rPr lang="en-GB" sz="2200" dirty="0" err="1"/>
              <a:t>zur</a:t>
            </a:r>
            <a:r>
              <a:rPr lang="en-GB" sz="2200" dirty="0"/>
              <a:t> </a:t>
            </a:r>
            <a:r>
              <a:rPr lang="en-GB" sz="2200" dirty="0" err="1"/>
              <a:t>Lösung</a:t>
            </a:r>
            <a:r>
              <a:rPr lang="en-GB" sz="2200" dirty="0"/>
              <a:t> des Problems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will </a:t>
            </a:r>
            <a:r>
              <a:rPr lang="en-GB" sz="2200" dirty="0" err="1"/>
              <a:t>neue</a:t>
            </a:r>
            <a:r>
              <a:rPr lang="en-GB" sz="2200" dirty="0"/>
              <a:t> Ideen </a:t>
            </a:r>
            <a:r>
              <a:rPr lang="en-GB" sz="2200" dirty="0" err="1"/>
              <a:t>zu</a:t>
            </a:r>
            <a:r>
              <a:rPr lang="en-GB" sz="2200" dirty="0"/>
              <a:t> </a:t>
            </a:r>
            <a:r>
              <a:rPr lang="en-GB" sz="2200" dirty="0" err="1"/>
              <a:t>einem</a:t>
            </a:r>
            <a:r>
              <a:rPr lang="en-GB" sz="2200" dirty="0"/>
              <a:t> </a:t>
            </a:r>
            <a:r>
              <a:rPr lang="en-GB" sz="2200" dirty="0" err="1"/>
              <a:t>bekannten</a:t>
            </a:r>
            <a:r>
              <a:rPr lang="en-GB" sz="2200" dirty="0"/>
              <a:t> Problem </a:t>
            </a:r>
            <a:r>
              <a:rPr lang="en-GB" sz="2200" dirty="0" err="1"/>
              <a:t>entwickeln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559852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92861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Evaluate - </a:t>
            </a:r>
            <a:r>
              <a:rPr lang="en-GB" dirty="0"/>
              <a:t>Feedback </a:t>
            </a:r>
            <a:r>
              <a:rPr lang="en-GB" dirty="0" err="1"/>
              <a:t>einholen</a:t>
            </a:r>
            <a:r>
              <a:rPr lang="en-GB" dirty="0"/>
              <a:t> (Problem </a:t>
            </a:r>
            <a:r>
              <a:rPr lang="en-GB" dirty="0" err="1"/>
              <a:t>bekannt</a:t>
            </a:r>
            <a:r>
              <a:rPr lang="en-GB" dirty="0"/>
              <a:t>, </a:t>
            </a:r>
            <a:r>
              <a:rPr lang="en-GB" dirty="0" err="1"/>
              <a:t>Lösungsidee</a:t>
            </a:r>
            <a:r>
              <a:rPr lang="en-GB" dirty="0"/>
              <a:t> </a:t>
            </a:r>
            <a:r>
              <a:rPr lang="en-GB" dirty="0" err="1"/>
              <a:t>vorhanden</a:t>
            </a:r>
            <a:r>
              <a:rPr lang="en-GB" dirty="0"/>
              <a:t>, </a:t>
            </a:r>
            <a:r>
              <a:rPr lang="en-GB" dirty="0" err="1"/>
              <a:t>Erfolg</a:t>
            </a:r>
            <a:r>
              <a:rPr lang="en-GB" dirty="0"/>
              <a:t> der Idee </a:t>
            </a:r>
            <a:r>
              <a:rPr lang="en-GB" dirty="0" err="1"/>
              <a:t>unbekannt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Das Team </a:t>
            </a:r>
            <a:r>
              <a:rPr lang="en-GB" dirty="0" err="1"/>
              <a:t>kennt</a:t>
            </a:r>
            <a:r>
              <a:rPr lang="en-GB" dirty="0"/>
              <a:t> die </a:t>
            </a:r>
            <a:r>
              <a:rPr lang="en-GB" dirty="0" err="1"/>
              <a:t>Nutzer</a:t>
            </a:r>
            <a:r>
              <a:rPr lang="en-GB" dirty="0"/>
              <a:t>*</a:t>
            </a:r>
            <a:r>
              <a:rPr lang="en-GB" dirty="0" err="1"/>
              <a:t>innen</a:t>
            </a:r>
            <a:r>
              <a:rPr lang="en-GB" dirty="0"/>
              <a:t>, </a:t>
            </a:r>
            <a:r>
              <a:rPr lang="en-GB" dirty="0" err="1"/>
              <a:t>deren</a:t>
            </a:r>
            <a:r>
              <a:rPr lang="en-GB" dirty="0"/>
              <a:t> </a:t>
            </a:r>
            <a:r>
              <a:rPr lang="en-GB" dirty="0" err="1"/>
              <a:t>Verhalten</a:t>
            </a:r>
            <a:r>
              <a:rPr lang="en-GB" dirty="0"/>
              <a:t> und </a:t>
            </a:r>
            <a:r>
              <a:rPr lang="en-GB" dirty="0" err="1"/>
              <a:t>deren</a:t>
            </a:r>
            <a:r>
              <a:rPr lang="en-GB" dirty="0"/>
              <a:t> </a:t>
            </a:r>
            <a:r>
              <a:rPr lang="en-GB" dirty="0" err="1"/>
              <a:t>Probleme</a:t>
            </a:r>
            <a:endParaRPr lang="en-GB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Das Team hat das </a:t>
            </a:r>
            <a:r>
              <a:rPr lang="en-GB" dirty="0" err="1"/>
              <a:t>Nutzerproblem</a:t>
            </a:r>
            <a:r>
              <a:rPr lang="en-GB" dirty="0"/>
              <a:t> </a:t>
            </a:r>
            <a:r>
              <a:rPr lang="en-GB" dirty="0" err="1"/>
              <a:t>erkannt</a:t>
            </a:r>
            <a:r>
              <a:rPr lang="en-GB" dirty="0"/>
              <a:t> und </a:t>
            </a:r>
            <a:r>
              <a:rPr lang="en-GB" dirty="0" err="1"/>
              <a:t>kann</a:t>
            </a:r>
            <a:r>
              <a:rPr lang="en-GB" dirty="0"/>
              <a:t> es </a:t>
            </a:r>
            <a:r>
              <a:rPr lang="en-GB" dirty="0" err="1"/>
              <a:t>beschreiben</a:t>
            </a:r>
            <a:endParaRPr lang="en-GB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Eine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</a:t>
            </a:r>
            <a:r>
              <a:rPr lang="en-GB" dirty="0"/>
              <a:t> Ideen </a:t>
            </a:r>
            <a:r>
              <a:rPr lang="en-GB" dirty="0" err="1"/>
              <a:t>existieren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das Potential der Idee(n)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unbekannt</a:t>
            </a:r>
            <a:endParaRPr lang="en-GB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Das Team </a:t>
            </a:r>
            <a:r>
              <a:rPr lang="en-GB" dirty="0" err="1"/>
              <a:t>möchte</a:t>
            </a:r>
            <a:r>
              <a:rPr lang="en-GB" dirty="0"/>
              <a:t> das </a:t>
            </a:r>
            <a:r>
              <a:rPr lang="en-GB" dirty="0" err="1"/>
              <a:t>Risiko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der </a:t>
            </a:r>
            <a:r>
              <a:rPr lang="en-GB" dirty="0" err="1"/>
              <a:t>Einführung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Idee </a:t>
            </a:r>
            <a:r>
              <a:rPr lang="en-GB" dirty="0" err="1"/>
              <a:t>begrenzen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68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86DE2E-5012-08D6-0312-A3148E9B46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127130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786DE2E-5012-08D6-0312-A3148E9B46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BD4569B-1776-9D10-1BF2-A5202869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sz="2400" dirty="0"/>
              <a:t>Die Phasen Explore, Create, Evaluate erlauben einen flexiblen Start in das Innovationsprojekt und lassen sich auf die Phasen des Design Thinking “mappen”</a:t>
            </a:r>
          </a:p>
        </p:txBody>
      </p:sp>
      <p:grpSp>
        <p:nvGrpSpPr>
          <p:cNvPr id="7" name="Group 66">
            <a:extLst>
              <a:ext uri="{FF2B5EF4-FFF2-40B4-BE49-F238E27FC236}">
                <a16:creationId xmlns:a16="http://schemas.microsoft.com/office/drawing/2014/main" id="{836BE59C-9971-2D0A-E13D-3CF0092DE773}"/>
              </a:ext>
            </a:extLst>
          </p:cNvPr>
          <p:cNvGrpSpPr/>
          <p:nvPr/>
        </p:nvGrpSpPr>
        <p:grpSpPr>
          <a:xfrm>
            <a:off x="1670539" y="1960544"/>
            <a:ext cx="9357449" cy="2980624"/>
            <a:chOff x="1951526" y="1327861"/>
            <a:chExt cx="7022099" cy="223674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5D94226-79E4-CA8D-8407-4FACB6FF61DC}"/>
                </a:ext>
              </a:extLst>
            </p:cNvPr>
            <p:cNvSpPr/>
            <p:nvPr/>
          </p:nvSpPr>
          <p:spPr>
            <a:xfrm rot="10800000">
              <a:off x="3000671" y="1529949"/>
              <a:ext cx="2304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grpSp>
          <p:nvGrpSpPr>
            <p:cNvPr id="9" name="Group 45">
              <a:extLst>
                <a:ext uri="{FF2B5EF4-FFF2-40B4-BE49-F238E27FC236}">
                  <a16:creationId xmlns:a16="http://schemas.microsoft.com/office/drawing/2014/main" id="{FA57DAB1-C906-9BD1-4F82-5F409F3494C9}"/>
                </a:ext>
              </a:extLst>
            </p:cNvPr>
            <p:cNvGrpSpPr/>
            <p:nvPr/>
          </p:nvGrpSpPr>
          <p:grpSpPr>
            <a:xfrm>
              <a:off x="7647786" y="1899206"/>
              <a:ext cx="1008112" cy="1008112"/>
              <a:chOff x="211129" y="1899206"/>
              <a:chExt cx="1008112" cy="100811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CE4890E-731C-0C29-6EAF-818F9B509DD6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D8D2E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Testen</a:t>
                </a:r>
              </a:p>
            </p:txBody>
          </p:sp>
          <p:sp>
            <p:nvSpPr>
              <p:cNvPr id="39" name="Isosceles Triangle 48">
                <a:extLst>
                  <a:ext uri="{FF2B5EF4-FFF2-40B4-BE49-F238E27FC236}">
                    <a16:creationId xmlns:a16="http://schemas.microsoft.com/office/drawing/2014/main" id="{74A092E4-3946-7FAF-A9AA-F21DD6464A15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AC3556F-962D-D9F4-76F5-9FC7B1931870}"/>
                </a:ext>
              </a:extLst>
            </p:cNvPr>
            <p:cNvSpPr/>
            <p:nvPr/>
          </p:nvSpPr>
          <p:spPr>
            <a:xfrm>
              <a:off x="4173950" y="2329775"/>
              <a:ext cx="4799675" cy="123483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8D2E0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AABCAEE-FC4E-A9AE-2485-C6D9FE1042BA}"/>
                </a:ext>
              </a:extLst>
            </p:cNvPr>
            <p:cNvSpPr/>
            <p:nvPr/>
          </p:nvSpPr>
          <p:spPr>
            <a:xfrm>
              <a:off x="1951526" y="2331262"/>
              <a:ext cx="2340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B9E7E9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1CF372F-DF50-C359-CB24-4DC186305448}"/>
                </a:ext>
              </a:extLst>
            </p:cNvPr>
            <p:cNvSpPr/>
            <p:nvPr/>
          </p:nvSpPr>
          <p:spPr>
            <a:xfrm rot="10800000">
              <a:off x="1972001" y="1327861"/>
              <a:ext cx="3312000" cy="1044000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B9E7E9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7B55AB8-A989-C441-E9E7-8A33163ED16E}"/>
                </a:ext>
              </a:extLst>
            </p:cNvPr>
            <p:cNvSpPr/>
            <p:nvPr/>
          </p:nvSpPr>
          <p:spPr>
            <a:xfrm>
              <a:off x="4221934" y="2343286"/>
              <a:ext cx="2340000" cy="717265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C0C0C0">
                  <a:lumMod val="40000"/>
                  <a:lumOff val="60000"/>
                </a:srgbClr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DB8FBB-0007-C691-018E-AFBE89B270E7}"/>
                </a:ext>
              </a:extLst>
            </p:cNvPr>
            <p:cNvSpPr/>
            <p:nvPr/>
          </p:nvSpPr>
          <p:spPr>
            <a:xfrm rot="10800000">
              <a:off x="4236280" y="1404368"/>
              <a:ext cx="3348000" cy="95101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C0C0C0">
                  <a:lumMod val="40000"/>
                  <a:lumOff val="60000"/>
                </a:srgbClr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B1E4FDC-034E-FFA9-900B-F8ACDBF0B2AC}"/>
                </a:ext>
              </a:extLst>
            </p:cNvPr>
            <p:cNvSpPr/>
            <p:nvPr/>
          </p:nvSpPr>
          <p:spPr>
            <a:xfrm rot="10800000">
              <a:off x="5244280" y="1550373"/>
              <a:ext cx="2340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32A4D72-D49D-49C7-4B0C-548E5CAEDE79}"/>
                </a:ext>
              </a:extLst>
            </p:cNvPr>
            <p:cNvSpPr/>
            <p:nvPr/>
          </p:nvSpPr>
          <p:spPr>
            <a:xfrm>
              <a:off x="4194572" y="1716311"/>
              <a:ext cx="4482174" cy="1569526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474750 w 4474750"/>
                <a:gd name="connsiteY0" fmla="*/ 257364 h 1587193"/>
                <a:gd name="connsiteX1" fmla="*/ 3519072 w 4474750"/>
                <a:gd name="connsiteY1" fmla="*/ 193753 h 1587193"/>
                <a:gd name="connsiteX2" fmla="*/ 2226095 w 4474750"/>
                <a:gd name="connsiteY2" fmla="*/ 1419885 h 1587193"/>
                <a:gd name="connsiteX3" fmla="*/ 90059 w 4474750"/>
                <a:gd name="connsiteY3" fmla="*/ 257364 h 1587193"/>
                <a:gd name="connsiteX0" fmla="*/ 4474750 w 4474750"/>
                <a:gd name="connsiteY0" fmla="*/ 205215 h 1535043"/>
                <a:gd name="connsiteX1" fmla="*/ 3519072 w 4474750"/>
                <a:gd name="connsiteY1" fmla="*/ 193753 h 1535043"/>
                <a:gd name="connsiteX2" fmla="*/ 2226095 w 4474750"/>
                <a:gd name="connsiteY2" fmla="*/ 1367736 h 1535043"/>
                <a:gd name="connsiteX3" fmla="*/ 90059 w 4474750"/>
                <a:gd name="connsiteY3" fmla="*/ 205215 h 1535043"/>
                <a:gd name="connsiteX0" fmla="*/ 4474750 w 4474750"/>
                <a:gd name="connsiteY0" fmla="*/ 72399 h 1402227"/>
                <a:gd name="connsiteX1" fmla="*/ 3473836 w 4474750"/>
                <a:gd name="connsiteY1" fmla="*/ 193754 h 1402227"/>
                <a:gd name="connsiteX2" fmla="*/ 2226095 w 4474750"/>
                <a:gd name="connsiteY2" fmla="*/ 1234920 h 1402227"/>
                <a:gd name="connsiteX3" fmla="*/ 90059 w 4474750"/>
                <a:gd name="connsiteY3" fmla="*/ 72399 h 1402227"/>
                <a:gd name="connsiteX0" fmla="*/ 4474750 w 4474750"/>
                <a:gd name="connsiteY0" fmla="*/ 72398 h 1402226"/>
                <a:gd name="connsiteX1" fmla="*/ 3473836 w 4474750"/>
                <a:gd name="connsiteY1" fmla="*/ 193753 h 1402226"/>
                <a:gd name="connsiteX2" fmla="*/ 2226095 w 4474750"/>
                <a:gd name="connsiteY2" fmla="*/ 1234919 h 1402226"/>
                <a:gd name="connsiteX3" fmla="*/ 90059 w 4474750"/>
                <a:gd name="connsiteY3" fmla="*/ 72398 h 1402226"/>
                <a:gd name="connsiteX0" fmla="*/ 4474750 w 4474750"/>
                <a:gd name="connsiteY0" fmla="*/ 415382 h 1745210"/>
                <a:gd name="connsiteX1" fmla="*/ 3473836 w 4474750"/>
                <a:gd name="connsiteY1" fmla="*/ 536737 h 1745210"/>
                <a:gd name="connsiteX2" fmla="*/ 2226095 w 4474750"/>
                <a:gd name="connsiteY2" fmla="*/ 1577903 h 1745210"/>
                <a:gd name="connsiteX3" fmla="*/ 90059 w 4474750"/>
                <a:gd name="connsiteY3" fmla="*/ 415382 h 1745210"/>
                <a:gd name="connsiteX0" fmla="*/ 4474750 w 4474750"/>
                <a:gd name="connsiteY0" fmla="*/ 78415 h 1408243"/>
                <a:gd name="connsiteX1" fmla="*/ 3998500 w 4474750"/>
                <a:gd name="connsiteY1" fmla="*/ 42308 h 1408243"/>
                <a:gd name="connsiteX2" fmla="*/ 3473836 w 4474750"/>
                <a:gd name="connsiteY2" fmla="*/ 199770 h 1408243"/>
                <a:gd name="connsiteX3" fmla="*/ 2226095 w 4474750"/>
                <a:gd name="connsiteY3" fmla="*/ 1240936 h 1408243"/>
                <a:gd name="connsiteX4" fmla="*/ 90059 w 4474750"/>
                <a:gd name="connsiteY4" fmla="*/ 78415 h 1408243"/>
                <a:gd name="connsiteX0" fmla="*/ 4474750 w 4474750"/>
                <a:gd name="connsiteY0" fmla="*/ 1086875 h 2416703"/>
                <a:gd name="connsiteX1" fmla="*/ 3909054 w 4474750"/>
                <a:gd name="connsiteY1" fmla="*/ 20226 h 2416703"/>
                <a:gd name="connsiteX2" fmla="*/ 3473836 w 4474750"/>
                <a:gd name="connsiteY2" fmla="*/ 1208230 h 2416703"/>
                <a:gd name="connsiteX3" fmla="*/ 2226095 w 4474750"/>
                <a:gd name="connsiteY3" fmla="*/ 2249396 h 2416703"/>
                <a:gd name="connsiteX4" fmla="*/ 90059 w 4474750"/>
                <a:gd name="connsiteY4" fmla="*/ 1086875 h 2416703"/>
                <a:gd name="connsiteX0" fmla="*/ 4474750 w 4474750"/>
                <a:gd name="connsiteY0" fmla="*/ 1086875 h 2416703"/>
                <a:gd name="connsiteX1" fmla="*/ 3909054 w 4474750"/>
                <a:gd name="connsiteY1" fmla="*/ 20226 h 2416703"/>
                <a:gd name="connsiteX2" fmla="*/ 3473836 w 4474750"/>
                <a:gd name="connsiteY2" fmla="*/ 1208230 h 2416703"/>
                <a:gd name="connsiteX3" fmla="*/ 2226095 w 4474750"/>
                <a:gd name="connsiteY3" fmla="*/ 2249396 h 2416703"/>
                <a:gd name="connsiteX4" fmla="*/ 90059 w 4474750"/>
                <a:gd name="connsiteY4" fmla="*/ 1086875 h 2416703"/>
                <a:gd name="connsiteX0" fmla="*/ 4474750 w 4474750"/>
                <a:gd name="connsiteY0" fmla="*/ 1066650 h 2396478"/>
                <a:gd name="connsiteX1" fmla="*/ 3909054 w 4474750"/>
                <a:gd name="connsiteY1" fmla="*/ 1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555844"/>
                <a:gd name="connsiteY0" fmla="*/ 1066649 h 2396477"/>
                <a:gd name="connsiteX1" fmla="*/ 4053070 w 4555844"/>
                <a:gd name="connsiteY1" fmla="*/ 0 h 2396477"/>
                <a:gd name="connsiteX2" fmla="*/ 3473836 w 4555844"/>
                <a:gd name="connsiteY2" fmla="*/ 1188004 h 2396477"/>
                <a:gd name="connsiteX3" fmla="*/ 2226095 w 4555844"/>
                <a:gd name="connsiteY3" fmla="*/ 2229170 h 2396477"/>
                <a:gd name="connsiteX4" fmla="*/ 90059 w 4555844"/>
                <a:gd name="connsiteY4" fmla="*/ 1066649 h 2396477"/>
                <a:gd name="connsiteX0" fmla="*/ 4474750 w 4555844"/>
                <a:gd name="connsiteY0" fmla="*/ 1066650 h 2396478"/>
                <a:gd name="connsiteX1" fmla="*/ 4053070 w 4555844"/>
                <a:gd name="connsiteY1" fmla="*/ 0 h 2396478"/>
                <a:gd name="connsiteX2" fmla="*/ 3473836 w 4555844"/>
                <a:gd name="connsiteY2" fmla="*/ 1188005 h 2396478"/>
                <a:gd name="connsiteX3" fmla="*/ 2226095 w 4555844"/>
                <a:gd name="connsiteY3" fmla="*/ 2229171 h 2396478"/>
                <a:gd name="connsiteX4" fmla="*/ 90059 w 4555844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500150"/>
                <a:gd name="connsiteY0" fmla="*/ 1066650 h 2396478"/>
                <a:gd name="connsiteX1" fmla="*/ 4053070 w 4500150"/>
                <a:gd name="connsiteY1" fmla="*/ 0 h 2396478"/>
                <a:gd name="connsiteX2" fmla="*/ 3473836 w 4500150"/>
                <a:gd name="connsiteY2" fmla="*/ 1188005 h 2396478"/>
                <a:gd name="connsiteX3" fmla="*/ 2226095 w 4500150"/>
                <a:gd name="connsiteY3" fmla="*/ 2229171 h 2396478"/>
                <a:gd name="connsiteX4" fmla="*/ 90059 w 4500150"/>
                <a:gd name="connsiteY4" fmla="*/ 1066650 h 2396478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188005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188005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09054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71310 h 2233831"/>
                <a:gd name="connsiteX1" fmla="*/ 3981062 w 4500150"/>
                <a:gd name="connsiteY1" fmla="*/ 4661 h 2233831"/>
                <a:gd name="connsiteX2" fmla="*/ 3473836 w 4500150"/>
                <a:gd name="connsiteY2" fmla="*/ 1038678 h 2233831"/>
                <a:gd name="connsiteX3" fmla="*/ 2226095 w 4500150"/>
                <a:gd name="connsiteY3" fmla="*/ 2233831 h 2233831"/>
                <a:gd name="connsiteX4" fmla="*/ 90059 w 4500150"/>
                <a:gd name="connsiteY4" fmla="*/ 1071310 h 2233831"/>
                <a:gd name="connsiteX0" fmla="*/ 4474750 w 4500150"/>
                <a:gd name="connsiteY0" fmla="*/ 1075971 h 2238492"/>
                <a:gd name="connsiteX1" fmla="*/ 3981062 w 4500150"/>
                <a:gd name="connsiteY1" fmla="*/ 4661 h 2238492"/>
                <a:gd name="connsiteX2" fmla="*/ 3473836 w 4500150"/>
                <a:gd name="connsiteY2" fmla="*/ 1043339 h 2238492"/>
                <a:gd name="connsiteX3" fmla="*/ 2226095 w 4500150"/>
                <a:gd name="connsiteY3" fmla="*/ 2238492 h 2238492"/>
                <a:gd name="connsiteX4" fmla="*/ 90059 w 4500150"/>
                <a:gd name="connsiteY4" fmla="*/ 1075971 h 2238492"/>
                <a:gd name="connsiteX0" fmla="*/ 4474750 w 4500150"/>
                <a:gd name="connsiteY0" fmla="*/ 1071310 h 2233831"/>
                <a:gd name="connsiteX1" fmla="*/ 3981062 w 4500150"/>
                <a:gd name="connsiteY1" fmla="*/ 0 h 2233831"/>
                <a:gd name="connsiteX2" fmla="*/ 3473836 w 4500150"/>
                <a:gd name="connsiteY2" fmla="*/ 1038678 h 2233831"/>
                <a:gd name="connsiteX3" fmla="*/ 2226095 w 4500150"/>
                <a:gd name="connsiteY3" fmla="*/ 2233831 h 2233831"/>
                <a:gd name="connsiteX4" fmla="*/ 90059 w 4500150"/>
                <a:gd name="connsiteY4" fmla="*/ 1071310 h 2233831"/>
                <a:gd name="connsiteX0" fmla="*/ 4474750 w 4500150"/>
                <a:gd name="connsiteY0" fmla="*/ 1066649 h 2229170"/>
                <a:gd name="connsiteX1" fmla="*/ 4032448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8562 h 2231083"/>
                <a:gd name="connsiteX1" fmla="*/ 4032448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00150"/>
                <a:gd name="connsiteY0" fmla="*/ 1068562 h 2231083"/>
                <a:gd name="connsiteX1" fmla="*/ 3816424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00150"/>
                <a:gd name="connsiteY0" fmla="*/ 1068562 h 2231083"/>
                <a:gd name="connsiteX1" fmla="*/ 3816424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50507"/>
                <a:gd name="connsiteY0" fmla="*/ 1068562 h 2231083"/>
                <a:gd name="connsiteX1" fmla="*/ 3816424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68562 h 2231083"/>
                <a:gd name="connsiteX1" fmla="*/ 3919921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68562 h 2231083"/>
                <a:gd name="connsiteX1" fmla="*/ 3919921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70475 h 2232996"/>
                <a:gd name="connsiteX1" fmla="*/ 3981627 w 4550507"/>
                <a:gd name="connsiteY1" fmla="*/ 1913 h 2232996"/>
                <a:gd name="connsiteX2" fmla="*/ 3473836 w 4550507"/>
                <a:gd name="connsiteY2" fmla="*/ 1037843 h 2232996"/>
                <a:gd name="connsiteX3" fmla="*/ 2226095 w 4550507"/>
                <a:gd name="connsiteY3" fmla="*/ 2232996 h 2232996"/>
                <a:gd name="connsiteX4" fmla="*/ 90059 w 4550507"/>
                <a:gd name="connsiteY4" fmla="*/ 1070475 h 2232996"/>
                <a:gd name="connsiteX0" fmla="*/ 4474750 w 4550507"/>
                <a:gd name="connsiteY0" fmla="*/ 945999 h 2108520"/>
                <a:gd name="connsiteX1" fmla="*/ 3981627 w 4550507"/>
                <a:gd name="connsiteY1" fmla="*/ 1914 h 2108520"/>
                <a:gd name="connsiteX2" fmla="*/ 3473836 w 4550507"/>
                <a:gd name="connsiteY2" fmla="*/ 913367 h 2108520"/>
                <a:gd name="connsiteX3" fmla="*/ 2226095 w 4550507"/>
                <a:gd name="connsiteY3" fmla="*/ 2108520 h 2108520"/>
                <a:gd name="connsiteX4" fmla="*/ 90059 w 4550507"/>
                <a:gd name="connsiteY4" fmla="*/ 945999 h 2108520"/>
                <a:gd name="connsiteX0" fmla="*/ 4474750 w 4550507"/>
                <a:gd name="connsiteY0" fmla="*/ 853505 h 2016026"/>
                <a:gd name="connsiteX1" fmla="*/ 3981627 w 4550507"/>
                <a:gd name="connsiteY1" fmla="*/ 1913 h 2016026"/>
                <a:gd name="connsiteX2" fmla="*/ 3473836 w 4550507"/>
                <a:gd name="connsiteY2" fmla="*/ 820873 h 2016026"/>
                <a:gd name="connsiteX3" fmla="*/ 2226095 w 4550507"/>
                <a:gd name="connsiteY3" fmla="*/ 2016026 h 2016026"/>
                <a:gd name="connsiteX4" fmla="*/ 90059 w 4550507"/>
                <a:gd name="connsiteY4" fmla="*/ 853505 h 2016026"/>
                <a:gd name="connsiteX0" fmla="*/ 4497455 w 4573212"/>
                <a:gd name="connsiteY0" fmla="*/ 842043 h 2016026"/>
                <a:gd name="connsiteX1" fmla="*/ 3981627 w 4573212"/>
                <a:gd name="connsiteY1" fmla="*/ 1913 h 2016026"/>
                <a:gd name="connsiteX2" fmla="*/ 3473836 w 4573212"/>
                <a:gd name="connsiteY2" fmla="*/ 820873 h 2016026"/>
                <a:gd name="connsiteX3" fmla="*/ 2226095 w 4573212"/>
                <a:gd name="connsiteY3" fmla="*/ 2016026 h 2016026"/>
                <a:gd name="connsiteX4" fmla="*/ 90059 w 4573212"/>
                <a:gd name="connsiteY4" fmla="*/ 853505 h 2016026"/>
                <a:gd name="connsiteX0" fmla="*/ 4497455 w 4518471"/>
                <a:gd name="connsiteY0" fmla="*/ 842043 h 2016026"/>
                <a:gd name="connsiteX1" fmla="*/ 3981627 w 4518471"/>
                <a:gd name="connsiteY1" fmla="*/ 1913 h 2016026"/>
                <a:gd name="connsiteX2" fmla="*/ 3473836 w 4518471"/>
                <a:gd name="connsiteY2" fmla="*/ 820873 h 2016026"/>
                <a:gd name="connsiteX3" fmla="*/ 2226095 w 4518471"/>
                <a:gd name="connsiteY3" fmla="*/ 2016026 h 2016026"/>
                <a:gd name="connsiteX4" fmla="*/ 90059 w 4518471"/>
                <a:gd name="connsiteY4" fmla="*/ 853505 h 201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8471" h="2016026">
                  <a:moveTo>
                    <a:pt x="4497455" y="842043"/>
                  </a:moveTo>
                  <a:cubicBezTo>
                    <a:pt x="4518471" y="423507"/>
                    <a:pt x="4336932" y="0"/>
                    <a:pt x="3981627" y="1913"/>
                  </a:cubicBezTo>
                  <a:cubicBezTo>
                    <a:pt x="3801334" y="7743"/>
                    <a:pt x="3498663" y="58460"/>
                    <a:pt x="3473836" y="820873"/>
                  </a:cubicBezTo>
                  <a:cubicBezTo>
                    <a:pt x="3463864" y="1140756"/>
                    <a:pt x="3302109" y="1979724"/>
                    <a:pt x="2226095" y="2016026"/>
                  </a:cubicBezTo>
                  <a:cubicBezTo>
                    <a:pt x="0" y="1942902"/>
                    <a:pt x="99584" y="842043"/>
                    <a:pt x="90059" y="853505"/>
                  </a:cubicBezTo>
                </a:path>
              </a:pathLst>
            </a:custGeom>
            <a:noFill/>
            <a:ln w="28575" cap="flat" cmpd="sng" algn="ctr">
              <a:solidFill>
                <a:srgbClr val="D8D2E0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962563-3ACE-595E-5D50-496D7A82E80B}"/>
                </a:ext>
              </a:extLst>
            </p:cNvPr>
            <p:cNvSpPr/>
            <p:nvPr/>
          </p:nvSpPr>
          <p:spPr>
            <a:xfrm>
              <a:off x="3097170" y="2396561"/>
              <a:ext cx="2484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grpSp>
          <p:nvGrpSpPr>
            <p:cNvPr id="18" name="Group 27">
              <a:extLst>
                <a:ext uri="{FF2B5EF4-FFF2-40B4-BE49-F238E27FC236}">
                  <a16:creationId xmlns:a16="http://schemas.microsoft.com/office/drawing/2014/main" id="{75BF6D1F-60E6-1021-5212-072994F105C3}"/>
                </a:ext>
              </a:extLst>
            </p:cNvPr>
            <p:cNvGrpSpPr/>
            <p:nvPr/>
          </p:nvGrpSpPr>
          <p:grpSpPr>
            <a:xfrm>
              <a:off x="2008159" y="1899206"/>
              <a:ext cx="1008112" cy="1008112"/>
              <a:chOff x="211129" y="1899206"/>
              <a:chExt cx="1008112" cy="100811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05F2A74-2275-D921-D8C9-01D48FDB33FE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7FD1D6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Verstehen</a:t>
                </a:r>
              </a:p>
            </p:txBody>
          </p:sp>
          <p:sp>
            <p:nvSpPr>
              <p:cNvPr id="37" name="Isosceles Triangle 25">
                <a:extLst>
                  <a:ext uri="{FF2B5EF4-FFF2-40B4-BE49-F238E27FC236}">
                    <a16:creationId xmlns:a16="http://schemas.microsoft.com/office/drawing/2014/main" id="{C0637DBD-2CB7-17D5-640A-CE9FE89CD495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E0D105B1-6F44-0210-F3FB-D704248FB81D}"/>
                </a:ext>
              </a:extLst>
            </p:cNvPr>
            <p:cNvGrpSpPr/>
            <p:nvPr/>
          </p:nvGrpSpPr>
          <p:grpSpPr>
            <a:xfrm>
              <a:off x="4264009" y="1899206"/>
              <a:ext cx="1008112" cy="1008112"/>
              <a:chOff x="211129" y="1899206"/>
              <a:chExt cx="1008112" cy="100811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ECC9E61-B032-BD23-D491-4BB5EFB6D2E0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95CB89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Sichtweise</a:t>
                </a:r>
                <a:r>
                  <a:rPr kumimoji="0" lang="de-DE" sz="1400" u="none" strike="noStrike" kern="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 definieren</a:t>
                </a: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4" name="Isosceles Triangle 35">
                <a:extLst>
                  <a:ext uri="{FF2B5EF4-FFF2-40B4-BE49-F238E27FC236}">
                    <a16:creationId xmlns:a16="http://schemas.microsoft.com/office/drawing/2014/main" id="{7627ACEA-2B31-F40F-1E02-8C105EA7631B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5" name="Isosceles Triangle 36">
                <a:extLst>
                  <a:ext uri="{FF2B5EF4-FFF2-40B4-BE49-F238E27FC236}">
                    <a16:creationId xmlns:a16="http://schemas.microsoft.com/office/drawing/2014/main" id="{8996FEC0-7D1B-890A-19ED-606914B654C8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0" name="Group 29">
              <a:extLst>
                <a:ext uri="{FF2B5EF4-FFF2-40B4-BE49-F238E27FC236}">
                  <a16:creationId xmlns:a16="http://schemas.microsoft.com/office/drawing/2014/main" id="{9BDE345B-9029-1244-F8BC-5EA01D171AF7}"/>
                </a:ext>
              </a:extLst>
            </p:cNvPr>
            <p:cNvGrpSpPr/>
            <p:nvPr/>
          </p:nvGrpSpPr>
          <p:grpSpPr>
            <a:xfrm>
              <a:off x="3136084" y="1899206"/>
              <a:ext cx="1008112" cy="1008112"/>
              <a:chOff x="211129" y="1899206"/>
              <a:chExt cx="1008112" cy="100811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1EFFEF5-F1C3-5AF5-FAA2-9D8E3E8BFE5F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C893C7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Beobachten</a:t>
                </a:r>
              </a:p>
            </p:txBody>
          </p:sp>
          <p:sp>
            <p:nvSpPr>
              <p:cNvPr id="31" name="Isosceles Triangle 31">
                <a:extLst>
                  <a:ext uri="{FF2B5EF4-FFF2-40B4-BE49-F238E27FC236}">
                    <a16:creationId xmlns:a16="http://schemas.microsoft.com/office/drawing/2014/main" id="{0FC6D178-3553-D6D5-312A-AA51EC8A35E1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2" name="Isosceles Triangle 32">
                <a:extLst>
                  <a:ext uri="{FF2B5EF4-FFF2-40B4-BE49-F238E27FC236}">
                    <a16:creationId xmlns:a16="http://schemas.microsoft.com/office/drawing/2014/main" id="{AB909B80-345F-40B6-2E46-9D6C4C7897C6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A82D2013-E929-6A09-2740-11A5E09B0540}"/>
                </a:ext>
              </a:extLst>
            </p:cNvPr>
            <p:cNvGrpSpPr/>
            <p:nvPr/>
          </p:nvGrpSpPr>
          <p:grpSpPr>
            <a:xfrm>
              <a:off x="5391934" y="1899206"/>
              <a:ext cx="1008112" cy="1008112"/>
              <a:chOff x="211129" y="1899206"/>
              <a:chExt cx="1008112" cy="100811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8E5F466-3368-ADFD-DE25-CE7FB44384F9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FFE6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Ideen finden</a:t>
                </a:r>
              </a:p>
            </p:txBody>
          </p:sp>
          <p:sp>
            <p:nvSpPr>
              <p:cNvPr id="28" name="Isosceles Triangle 39">
                <a:extLst>
                  <a:ext uri="{FF2B5EF4-FFF2-40B4-BE49-F238E27FC236}">
                    <a16:creationId xmlns:a16="http://schemas.microsoft.com/office/drawing/2014/main" id="{DCC3D4FE-66A8-F1A6-EC01-31A5C0016219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9" name="Isosceles Triangle 40">
                <a:extLst>
                  <a:ext uri="{FF2B5EF4-FFF2-40B4-BE49-F238E27FC236}">
                    <a16:creationId xmlns:a16="http://schemas.microsoft.com/office/drawing/2014/main" id="{8FEE86F0-2F8D-E9AB-4329-DB40F50F7E31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3142441A-F52A-C78A-30C6-361643D1FC1E}"/>
                </a:ext>
              </a:extLst>
            </p:cNvPr>
            <p:cNvGrpSpPr/>
            <p:nvPr/>
          </p:nvGrpSpPr>
          <p:grpSpPr>
            <a:xfrm>
              <a:off x="6519859" y="1899206"/>
              <a:ext cx="1008112" cy="1008112"/>
              <a:chOff x="211129" y="1899206"/>
              <a:chExt cx="1008112" cy="100811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80E5130-2A66-30C2-D68D-DFF35C103ABF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F04C3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Prototypen</a:t>
                </a:r>
              </a:p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400" kern="0" dirty="0">
                    <a:solidFill>
                      <a:srgbClr val="FFFFFF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entwickeln</a:t>
                </a: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5" name="Isosceles Triangle 43">
                <a:extLst>
                  <a:ext uri="{FF2B5EF4-FFF2-40B4-BE49-F238E27FC236}">
                    <a16:creationId xmlns:a16="http://schemas.microsoft.com/office/drawing/2014/main" id="{E5FA81DC-14B1-D2F5-F464-48A07B40CCEC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6" name="Isosceles Triangle 44">
                <a:extLst>
                  <a:ext uri="{FF2B5EF4-FFF2-40B4-BE49-F238E27FC236}">
                    <a16:creationId xmlns:a16="http://schemas.microsoft.com/office/drawing/2014/main" id="{9037AF03-EA69-8514-A62D-3812FCCA6370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D178B8-93BE-1359-FE43-51F4316326D5}"/>
                </a:ext>
              </a:extLst>
            </p:cNvPr>
            <p:cNvSpPr/>
            <p:nvPr/>
          </p:nvSpPr>
          <p:spPr>
            <a:xfrm>
              <a:off x="4194572" y="2408587"/>
              <a:ext cx="3348000" cy="95101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F7A29B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6A3212-119C-5958-5F85-AF241131B293}"/>
              </a:ext>
            </a:extLst>
          </p:cNvPr>
          <p:cNvCxnSpPr/>
          <p:nvPr/>
        </p:nvCxnSpPr>
        <p:spPr>
          <a:xfrm>
            <a:off x="1746007" y="5175128"/>
            <a:ext cx="4228131" cy="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A8D92A7-BA33-9685-EC01-50E223BAA957}"/>
              </a:ext>
            </a:extLst>
          </p:cNvPr>
          <p:cNvCxnSpPr/>
          <p:nvPr/>
        </p:nvCxnSpPr>
        <p:spPr>
          <a:xfrm>
            <a:off x="6255129" y="5175128"/>
            <a:ext cx="4228131" cy="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C441337-4F5E-3357-E8C8-F5BA5ABAA658}"/>
              </a:ext>
            </a:extLst>
          </p:cNvPr>
          <p:cNvSpPr txBox="1"/>
          <p:nvPr/>
        </p:nvSpPr>
        <p:spPr>
          <a:xfrm>
            <a:off x="2286105" y="5301208"/>
            <a:ext cx="3147935" cy="3362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Problemverständnis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1B627A-072E-FC04-1B48-ABE068ED5E79}"/>
              </a:ext>
            </a:extLst>
          </p:cNvPr>
          <p:cNvSpPr txBox="1"/>
          <p:nvPr/>
        </p:nvSpPr>
        <p:spPr>
          <a:xfrm>
            <a:off x="6795227" y="5301208"/>
            <a:ext cx="3147935" cy="3362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Lösungsverständnis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76A274-52B1-C8A0-677D-789AD5D973D3}"/>
              </a:ext>
            </a:extLst>
          </p:cNvPr>
          <p:cNvSpPr/>
          <p:nvPr/>
        </p:nvSpPr>
        <p:spPr>
          <a:xfrm>
            <a:off x="1746007" y="5675001"/>
            <a:ext cx="426841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9DB070-CB13-36AB-F0E3-ADDF976440F9}"/>
              </a:ext>
            </a:extLst>
          </p:cNvPr>
          <p:cNvSpPr/>
          <p:nvPr/>
        </p:nvSpPr>
        <p:spPr>
          <a:xfrm>
            <a:off x="6255129" y="5675001"/>
            <a:ext cx="1343381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0EF7D0-8792-24C8-6EDA-6EB7117AAD4B}"/>
              </a:ext>
            </a:extLst>
          </p:cNvPr>
          <p:cNvSpPr/>
          <p:nvPr/>
        </p:nvSpPr>
        <p:spPr>
          <a:xfrm>
            <a:off x="7758170" y="5675001"/>
            <a:ext cx="284642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409523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F185933-9341-93F4-BF28-D34AC141B7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38660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290567-4151-856A-BB7E-CDFF87F9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Die Digitalisierung schafft ein hohes Potential für Innovationen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78669-1D1A-1CF9-7178-3637B994B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8" y="2060848"/>
            <a:ext cx="6082308" cy="30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41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529813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4C8F40-1CED-3A38-6844-FE992FA5A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Entwickelt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günstigeren</a:t>
            </a:r>
            <a:r>
              <a:rPr lang="en-US" dirty="0"/>
              <a:t> </a:t>
            </a:r>
            <a:r>
              <a:rPr lang="en-US" dirty="0" err="1"/>
              <a:t>Brutkasten</a:t>
            </a:r>
            <a:r>
              <a:rPr lang="en-US" dirty="0"/>
              <a:t> (</a:t>
            </a:r>
            <a:r>
              <a:rPr lang="en-US" dirty="0" err="1"/>
              <a:t>Inkubator</a:t>
            </a:r>
            <a:r>
              <a:rPr lang="en-US" dirty="0"/>
              <a:t>), um die </a:t>
            </a:r>
            <a:r>
              <a:rPr lang="en-US" dirty="0" err="1"/>
              <a:t>Säuglingssterblichkeitsrate</a:t>
            </a:r>
            <a:r>
              <a:rPr lang="en-US" dirty="0"/>
              <a:t> in </a:t>
            </a:r>
            <a:r>
              <a:rPr lang="en-US" dirty="0" err="1"/>
              <a:t>Entwicklungsländern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senken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https://procure-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/product/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incubatorautomaticbasicw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-access/</a:t>
            </a:r>
          </a:p>
        </p:txBody>
      </p:sp>
      <p:pic>
        <p:nvPicPr>
          <p:cNvPr id="10" name="Picture 2" descr="Bildergebnis fÃ¼r inkubator babies">
            <a:extLst>
              <a:ext uri="{FF2B5EF4-FFF2-40B4-BE49-F238E27FC236}">
                <a16:creationId xmlns:a16="http://schemas.microsoft.com/office/drawing/2014/main" id="{3A45C416-1FCC-3132-30B1-4DDD9F559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2963970"/>
            <a:ext cx="2103520" cy="280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14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3E7184-2453-2395-D1D9-E01F3EACED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4C8F40-1CED-3A38-6844-FE992FA5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20888"/>
            <a:ext cx="5578252" cy="304163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Die Beobachtung zeigt, dass die Brutkästen in Krankenhäusern vorhanden sind, aber leer stehen.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https://procure-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/product/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incubatorautomaticbasicw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-access/</a:t>
            </a:r>
          </a:p>
        </p:txBody>
      </p:sp>
    </p:spTree>
    <p:extLst>
      <p:ext uri="{BB962C8B-B14F-4D97-AF65-F5344CB8AC3E}">
        <p14:creationId xmlns:p14="http://schemas.microsoft.com/office/powerpoint/2010/main" val="317777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3E7184-2453-2395-D1D9-E01F3EACED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4C8F40-1CED-3A38-6844-FE992FA5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20888"/>
            <a:ext cx="5578252" cy="304163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Neu definierte Challenge:</a:t>
            </a:r>
          </a:p>
          <a:p>
            <a:pPr marL="0" indent="0">
              <a:buNone/>
            </a:pPr>
            <a:r>
              <a:rPr lang="en-GB" dirty="0"/>
              <a:t>Wie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die </a:t>
            </a:r>
            <a:r>
              <a:rPr lang="en-GB" dirty="0" err="1"/>
              <a:t>Überlebensrate</a:t>
            </a:r>
            <a:r>
              <a:rPr lang="en-GB" dirty="0"/>
              <a:t> der</a:t>
            </a:r>
            <a:br>
              <a:rPr lang="en-GB" dirty="0"/>
            </a:br>
            <a:r>
              <a:rPr lang="en-GB" dirty="0" err="1"/>
              <a:t>Säuglinge</a:t>
            </a:r>
            <a:r>
              <a:rPr lang="en-GB" dirty="0"/>
              <a:t> </a:t>
            </a:r>
            <a:r>
              <a:rPr lang="en-GB" dirty="0" err="1"/>
              <a:t>steigern</a:t>
            </a:r>
            <a:r>
              <a:rPr lang="en-GB" dirty="0"/>
              <a:t>,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Eltern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die </a:t>
            </a:r>
            <a:r>
              <a:rPr lang="en-GB" dirty="0" err="1"/>
              <a:t>Behandlung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Krankenhaus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leisten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https://procure-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/product/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incubatorautomaticbasicw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-access/</a:t>
            </a:r>
          </a:p>
        </p:txBody>
      </p:sp>
    </p:spTree>
    <p:extLst>
      <p:ext uri="{BB962C8B-B14F-4D97-AF65-F5344CB8AC3E}">
        <p14:creationId xmlns:p14="http://schemas.microsoft.com/office/powerpoint/2010/main" val="1042638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3E7184-2453-2395-D1D9-E01F3EACED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3658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Bildquellen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hersaga.com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women-changing-the-world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/, </a:t>
            </a:r>
          </a:p>
          <a:p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www.embraceinnovations.com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/#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stories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Bild 9" descr="embrace incubator.png">
            <a:extLst>
              <a:ext uri="{FF2B5EF4-FFF2-40B4-BE49-F238E27FC236}">
                <a16:creationId xmlns:a16="http://schemas.microsoft.com/office/drawing/2014/main" id="{DDAFFCE4-61B4-0A4D-76D3-973454D79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13385"/>
            <a:ext cx="4026732" cy="3176909"/>
          </a:xfrm>
          <a:prstGeom prst="rect">
            <a:avLst/>
          </a:prstGeom>
        </p:spPr>
      </p:pic>
      <p:pic>
        <p:nvPicPr>
          <p:cNvPr id="7" name="Bild 11" descr="manjula_thumb.jpg">
            <a:extLst>
              <a:ext uri="{FF2B5EF4-FFF2-40B4-BE49-F238E27FC236}">
                <a16:creationId xmlns:a16="http://schemas.microsoft.com/office/drawing/2014/main" id="{C7EA8F95-F14C-EA88-52C8-CD5EAB455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3364667"/>
            <a:ext cx="2998237" cy="225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2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FB99C-BC49-6A8C-9E87-36394BBB1A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394248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883A2A-6422-20D5-89C7-1D89FABA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– Bank of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CDD5-88B2-4C84-543D-6D9C0FD0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Bank of America </a:t>
            </a:r>
            <a:r>
              <a:rPr lang="en-GB" dirty="0" err="1"/>
              <a:t>möchte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neues</a:t>
            </a:r>
            <a:r>
              <a:rPr lang="en-GB" dirty="0"/>
              <a:t> </a:t>
            </a:r>
            <a:r>
              <a:rPr lang="en-GB" dirty="0" err="1"/>
              <a:t>Girokonto</a:t>
            </a:r>
            <a:r>
              <a:rPr lang="en-GB" dirty="0"/>
              <a:t> </a:t>
            </a:r>
            <a:r>
              <a:rPr lang="en-GB" dirty="0" err="1"/>
              <a:t>entwickeln</a:t>
            </a:r>
            <a:endParaRPr lang="en-GB" dirty="0"/>
          </a:p>
          <a:p>
            <a:r>
              <a:rPr lang="en-GB" dirty="0" err="1"/>
              <a:t>Beginn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Explore</a:t>
            </a:r>
          </a:p>
          <a:p>
            <a:r>
              <a:rPr lang="en-GB" dirty="0" err="1"/>
              <a:t>Beobachtung</a:t>
            </a:r>
            <a:r>
              <a:rPr lang="en-GB" dirty="0"/>
              <a:t> von 12 </a:t>
            </a:r>
            <a:r>
              <a:rPr lang="en-GB" dirty="0" err="1"/>
              <a:t>Familien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591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FB99C-BC49-6A8C-9E87-36394BBB1A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FB99C-BC49-6A8C-9E87-36394BBB1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883A2A-6422-20D5-89C7-1D89FABA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– Bank of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CDD5-88B2-4C84-543D-6D9C0FD0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Insight:</a:t>
            </a:r>
          </a:p>
          <a:p>
            <a:pPr lvl="1"/>
            <a:r>
              <a:rPr lang="en-GB" dirty="0" err="1"/>
              <a:t>Sparen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emotionaler</a:t>
            </a:r>
            <a:r>
              <a:rPr lang="en-GB" dirty="0"/>
              <a:t> Akt</a:t>
            </a:r>
          </a:p>
          <a:p>
            <a:pPr lvl="1"/>
            <a:r>
              <a:rPr lang="en-GB" dirty="0" err="1"/>
              <a:t>Sparen</a:t>
            </a:r>
            <a:r>
              <a:rPr lang="en-GB" dirty="0"/>
              <a:t> </a:t>
            </a:r>
            <a:r>
              <a:rPr lang="en-GB" dirty="0" err="1"/>
              <a:t>mithilfe</a:t>
            </a:r>
            <a:r>
              <a:rPr lang="en-GB" dirty="0"/>
              <a:t> von </a:t>
            </a:r>
            <a:r>
              <a:rPr lang="en-GB" dirty="0" err="1"/>
              <a:t>Haushaltsbüchern</a:t>
            </a:r>
            <a:r>
              <a:rPr lang="en-GB" dirty="0"/>
              <a:t> und “</a:t>
            </a:r>
            <a:r>
              <a:rPr lang="en-GB" dirty="0" err="1"/>
              <a:t>Aufrunden</a:t>
            </a:r>
            <a:r>
              <a:rPr lang="en-GB" dirty="0"/>
              <a:t>”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6128DC-8314-F429-B580-0868CF04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6" y="2959720"/>
            <a:ext cx="3810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5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FB99C-BC49-6A8C-9E87-36394BBB1A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FB99C-BC49-6A8C-9E87-36394BBB1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883A2A-6422-20D5-89C7-1D89FABA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– Bank of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CDD5-88B2-4C84-543D-6D9C0FD0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Create: Brainstorming</a:t>
            </a:r>
          </a:p>
          <a:p>
            <a:r>
              <a:rPr lang="en-GB" dirty="0"/>
              <a:t>Evaluate: Prototyping und Testing der </a:t>
            </a:r>
            <a:r>
              <a:rPr lang="en-GB" dirty="0" err="1"/>
              <a:t>Konzepte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347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813796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– Bank of America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880BF-E449-D36F-392A-8BA0BC781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8" y="1592358"/>
            <a:ext cx="4970320" cy="3961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0C06FB-93CE-7DAB-A10D-7B07514C9FD2}"/>
              </a:ext>
            </a:extLst>
          </p:cNvPr>
          <p:cNvSpPr txBox="1"/>
          <p:nvPr/>
        </p:nvSpPr>
        <p:spPr>
          <a:xfrm>
            <a:off x="536412" y="6341258"/>
            <a:ext cx="713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Quelle:https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thisisdesignthinking.net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/2018/09/feeling-in-control-bank-of-america-helps-customers-to-keep-the-change/</a:t>
            </a:r>
            <a:b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www.bankofamerica.com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/deposits/keep-the-change/</a:t>
            </a:r>
          </a:p>
        </p:txBody>
      </p:sp>
    </p:spTree>
    <p:extLst>
      <p:ext uri="{BB962C8B-B14F-4D97-AF65-F5344CB8AC3E}">
        <p14:creationId xmlns:p14="http://schemas.microsoft.com/office/powerpoint/2010/main" val="3833348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4A59634-A658-C840-A20D-5D8ABEF427B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827926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4DF59D-F1C2-D4D5-DA59-3F7F98C7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– Bank of America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A492D-6EFE-22A2-157E-3C515700D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340768"/>
            <a:ext cx="5578252" cy="4121754"/>
          </a:xfrm>
        </p:spPr>
        <p:txBody>
          <a:bodyPr/>
          <a:lstStyle/>
          <a:p>
            <a:r>
              <a:rPr lang="en-GB" dirty="0"/>
              <a:t>2 </a:t>
            </a:r>
            <a:r>
              <a:rPr lang="en-GB" dirty="0" err="1"/>
              <a:t>Millionen</a:t>
            </a:r>
            <a:r>
              <a:rPr lang="en-GB" dirty="0"/>
              <a:t> </a:t>
            </a:r>
            <a:r>
              <a:rPr lang="en-GB" dirty="0" err="1"/>
              <a:t>Neukunden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ersten</a:t>
            </a:r>
            <a:r>
              <a:rPr lang="en-GB" dirty="0"/>
              <a:t> </a:t>
            </a:r>
            <a:r>
              <a:rPr lang="en-GB" dirty="0" err="1"/>
              <a:t>Jahr</a:t>
            </a:r>
            <a:endParaRPr lang="en-GB" dirty="0"/>
          </a:p>
          <a:p>
            <a:r>
              <a:rPr lang="en-GB" dirty="0"/>
              <a:t>60% </a:t>
            </a:r>
            <a:r>
              <a:rPr lang="en-GB" dirty="0" err="1"/>
              <a:t>aller</a:t>
            </a:r>
            <a:r>
              <a:rPr lang="en-GB" dirty="0"/>
              <a:t> </a:t>
            </a:r>
            <a:r>
              <a:rPr lang="en-GB" dirty="0" err="1"/>
              <a:t>Neukunden</a:t>
            </a:r>
            <a:r>
              <a:rPr lang="en-GB" dirty="0"/>
              <a:t> </a:t>
            </a:r>
            <a:r>
              <a:rPr lang="en-GB" dirty="0" err="1"/>
              <a:t>registrieren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für “Keep the change”</a:t>
            </a:r>
          </a:p>
          <a:p>
            <a:r>
              <a:rPr lang="en-GB" dirty="0"/>
              <a:t>99% der </a:t>
            </a:r>
            <a:r>
              <a:rPr lang="en-GB" dirty="0" err="1"/>
              <a:t>Kunden</a:t>
            </a:r>
            <a:r>
              <a:rPr lang="en-GB" dirty="0"/>
              <a:t>, die </a:t>
            </a:r>
            <a:r>
              <a:rPr lang="en-GB" dirty="0" err="1"/>
              <a:t>sich</a:t>
            </a:r>
            <a:r>
              <a:rPr lang="en-GB" dirty="0"/>
              <a:t> für Keep the change </a:t>
            </a:r>
            <a:r>
              <a:rPr lang="en-GB" dirty="0" err="1"/>
              <a:t>registrieren</a:t>
            </a:r>
            <a:r>
              <a:rPr lang="en-GB" dirty="0"/>
              <a:t> </a:t>
            </a:r>
            <a:r>
              <a:rPr lang="en-GB" dirty="0" err="1"/>
              <a:t>bleiben</a:t>
            </a:r>
            <a:r>
              <a:rPr lang="en-GB" dirty="0"/>
              <a:t> </a:t>
            </a:r>
            <a:r>
              <a:rPr lang="en-GB" dirty="0" err="1"/>
              <a:t>dabei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500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62064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- Dropbox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Idee: Backup und Teilen von Daten über mehrere Geräte hinweg ist ein Bedürfnis von Nutzern</a:t>
            </a:r>
          </a:p>
          <a:p>
            <a:r>
              <a:rPr lang="en-DE" dirty="0"/>
              <a:t>Beginn bei: Evaluate</a:t>
            </a:r>
          </a:p>
        </p:txBody>
      </p:sp>
    </p:spTree>
    <p:extLst>
      <p:ext uri="{BB962C8B-B14F-4D97-AF65-F5344CB8AC3E}">
        <p14:creationId xmlns:p14="http://schemas.microsoft.com/office/powerpoint/2010/main" val="213709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61FCD55-6C41-93E1-851F-A8FE4E351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27280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AE448A-FF47-32FF-C670-A95521C7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Aber </a:t>
            </a:r>
            <a:r>
              <a:rPr lang="en-GB" dirty="0" err="1"/>
              <a:t>nicht</a:t>
            </a:r>
            <a:r>
              <a:rPr lang="en-GB" dirty="0"/>
              <a:t> alle </a:t>
            </a:r>
            <a:r>
              <a:rPr lang="en-GB" dirty="0" err="1"/>
              <a:t>technischen</a:t>
            </a:r>
            <a:r>
              <a:rPr lang="en-GB" dirty="0"/>
              <a:t> </a:t>
            </a:r>
            <a:r>
              <a:rPr lang="en-GB" dirty="0" err="1"/>
              <a:t>Innovationen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Erfolg</a:t>
            </a:r>
            <a:endParaRPr lang="en-DE" dirty="0"/>
          </a:p>
        </p:txBody>
      </p:sp>
      <p:pic>
        <p:nvPicPr>
          <p:cNvPr id="1026" name="Picture 2" descr="Britain's Prince Charles trys a pair of Google glasses to uses software developed at an innovation center in Winnipeg, Manitoba, May 21, 2014. The royal couple are on a four-day visit to Canada that began in Halifax and includes stops in Pictou, Nova Scot">
            <a:extLst>
              <a:ext uri="{FF2B5EF4-FFF2-40B4-BE49-F238E27FC236}">
                <a16:creationId xmlns:a16="http://schemas.microsoft.com/office/drawing/2014/main" id="{5EBF2BB4-ACD8-E12E-DCF0-F315DFCB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2" y="2082800"/>
            <a:ext cx="40640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D13D-D5E0-3AAE-3833-783D5D0A387F}"/>
              </a:ext>
            </a:extLst>
          </p:cNvPr>
          <p:cNvSpPr txBox="1"/>
          <p:nvPr/>
        </p:nvSpPr>
        <p:spPr>
          <a:xfrm>
            <a:off x="536412" y="6463687"/>
            <a:ext cx="5397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nationalinterest.org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/blog/buzz/whatever-happened-google-glass-141852</a:t>
            </a:r>
          </a:p>
        </p:txBody>
      </p:sp>
    </p:spTree>
    <p:extLst>
      <p:ext uri="{BB962C8B-B14F-4D97-AF65-F5344CB8AC3E}">
        <p14:creationId xmlns:p14="http://schemas.microsoft.com/office/powerpoint/2010/main" val="3975132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D6D3692-9237-B89B-83F3-ABB8059544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01756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605B28F-398B-D327-4374-EEBDB4BE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- Dropbox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159FC-70EC-DC2C-60A3-C0955F0FD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Entwicklung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Videos (</a:t>
            </a:r>
            <a:r>
              <a:rPr lang="en-GB" dirty="0" err="1"/>
              <a:t>nicht</a:t>
            </a:r>
            <a:r>
              <a:rPr lang="en-GB" dirty="0"/>
              <a:t> der Software)</a:t>
            </a:r>
          </a:p>
          <a:p>
            <a:r>
              <a:rPr lang="en-GB" dirty="0"/>
              <a:t>Sehr </a:t>
            </a:r>
            <a:r>
              <a:rPr lang="en-GB" dirty="0" err="1"/>
              <a:t>große</a:t>
            </a:r>
            <a:r>
              <a:rPr lang="en-GB" dirty="0"/>
              <a:t> </a:t>
            </a:r>
            <a:r>
              <a:rPr lang="en-GB" dirty="0" err="1"/>
              <a:t>Resonanz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0A7DC-BA1F-F9F8-E666-309236477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12" y="2702548"/>
            <a:ext cx="4081512" cy="30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76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AD1487F-A2F8-F9C6-1875-3E21413C5C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79201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7149CDD-6ABC-9160-8550-1EE8FADA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Fazit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DE6C-5874-3D23-C5C9-A9760B9B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Design </a:t>
            </a:r>
            <a:r>
              <a:rPr lang="de-DE" dirty="0" err="1"/>
              <a:t>Thinking</a:t>
            </a:r>
            <a:r>
              <a:rPr lang="de-DE" dirty="0"/>
              <a:t> ist eine nutzerzentrierte Innovationsmethode und setzt den Nutzer an den Beginn jeder Produkt- bzw. Serviceentwicklung</a:t>
            </a:r>
          </a:p>
          <a:p>
            <a:r>
              <a:rPr lang="de-DE" dirty="0"/>
              <a:t>Design </a:t>
            </a:r>
            <a:r>
              <a:rPr lang="de-DE" dirty="0" err="1"/>
              <a:t>Thinking</a:t>
            </a:r>
            <a:r>
              <a:rPr lang="de-DE" dirty="0"/>
              <a:t> ist ein iterativer Prozess, der auf Beobachtung, </a:t>
            </a:r>
            <a:r>
              <a:rPr lang="de-DE" dirty="0" err="1"/>
              <a:t>Prototyping</a:t>
            </a:r>
            <a:r>
              <a:rPr lang="de-DE" dirty="0"/>
              <a:t> und </a:t>
            </a:r>
            <a:r>
              <a:rPr lang="de-DE" dirty="0" err="1"/>
              <a:t>Testing</a:t>
            </a:r>
            <a:r>
              <a:rPr lang="de-DE" dirty="0"/>
              <a:t> basiert</a:t>
            </a:r>
          </a:p>
          <a:p>
            <a:r>
              <a:rPr lang="de-DE" dirty="0"/>
              <a:t>Design </a:t>
            </a:r>
            <a:r>
              <a:rPr lang="de-DE" dirty="0" err="1"/>
              <a:t>Thinking</a:t>
            </a:r>
            <a:r>
              <a:rPr lang="de-DE" dirty="0"/>
              <a:t> ist ergebnisoffen</a:t>
            </a:r>
          </a:p>
          <a:p>
            <a:r>
              <a:rPr lang="de-DE" dirty="0"/>
              <a:t>Wir verwenden ein abgewandeltes Framework mit den Phasen </a:t>
            </a:r>
            <a:r>
              <a:rPr lang="de-DE" dirty="0" err="1"/>
              <a:t>Explore</a:t>
            </a:r>
            <a:r>
              <a:rPr lang="de-DE" dirty="0"/>
              <a:t>, Create, </a:t>
            </a:r>
            <a:r>
              <a:rPr lang="de-DE" dirty="0" err="1"/>
              <a:t>Evaluate</a:t>
            </a:r>
            <a:endParaRPr lang="de-DE" dirty="0"/>
          </a:p>
          <a:p>
            <a:r>
              <a:rPr lang="de-DE" dirty="0"/>
              <a:t>Das Team kann den Innovationsprozess in jeder Phase beginnen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524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11F8624-72DC-B05C-77A8-099D72772F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11F8624-72DC-B05C-77A8-099D72772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A981C5-244D-372D-9872-B064981F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Explore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263CF-88F9-7E0B-6F46-231BEC1EE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2" y="936104"/>
            <a:ext cx="407462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05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11F8624-72DC-B05C-77A8-099D72772F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11F8624-72DC-B05C-77A8-099D72772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A981C5-244D-372D-9872-B064981F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Create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B68AC-92B6-3562-FCE0-119661675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8" y="936104"/>
            <a:ext cx="407782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8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11F8624-72DC-B05C-77A8-099D72772F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11F8624-72DC-B05C-77A8-099D72772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A981C5-244D-372D-9872-B064981F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Evaluate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B1A1F-D48F-193A-7895-BABADAD67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04" y="936104"/>
            <a:ext cx="4088657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61FCD55-6C41-93E1-851F-A8FE4E351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61FCD55-6C41-93E1-851F-A8FE4E351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AE448A-FF47-32FF-C670-A95521C7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Aber </a:t>
            </a:r>
            <a:r>
              <a:rPr lang="en-GB" dirty="0" err="1"/>
              <a:t>nicht</a:t>
            </a:r>
            <a:r>
              <a:rPr lang="en-GB" dirty="0"/>
              <a:t> alle </a:t>
            </a:r>
            <a:r>
              <a:rPr lang="en-GB" dirty="0" err="1"/>
              <a:t>technischen</a:t>
            </a:r>
            <a:r>
              <a:rPr lang="en-GB" dirty="0"/>
              <a:t> </a:t>
            </a:r>
            <a:r>
              <a:rPr lang="en-GB" dirty="0" err="1"/>
              <a:t>Innovationen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Erfolg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86F1B-3A19-E401-F26D-9EBED6A96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842913"/>
            <a:ext cx="1402252" cy="1402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35F1E-F184-6264-1E64-8BF86B6D0D5A}"/>
              </a:ext>
            </a:extLst>
          </p:cNvPr>
          <p:cNvSpPr txBox="1"/>
          <p:nvPr/>
        </p:nvSpPr>
        <p:spPr>
          <a:xfrm>
            <a:off x="536412" y="6463687"/>
            <a:ext cx="5397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en.wikipedia.org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/wiki/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CueCat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#/media/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File:CueCat_barcode_scanner.jpg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0" name="Picture 2" descr="CueCat - Wikipedia">
            <a:extLst>
              <a:ext uri="{FF2B5EF4-FFF2-40B4-BE49-F238E27FC236}">
                <a16:creationId xmlns:a16="http://schemas.microsoft.com/office/drawing/2014/main" id="{34F8034B-AF10-CFF5-FA9C-5C7B98C2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03775"/>
            <a:ext cx="4118248" cy="308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95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4F6A40D-EE55-25D7-DFF4-8E53FBC018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754650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EE7F06-8BE1-A353-79E3-A9DA0E57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Nutzerproblem gelöst?</a:t>
            </a:r>
          </a:p>
        </p:txBody>
      </p:sp>
      <p:pic>
        <p:nvPicPr>
          <p:cNvPr id="8" name="Picture 2" descr="Vorwerk präsentiert Temial-Teegerät">
            <a:extLst>
              <a:ext uri="{FF2B5EF4-FFF2-40B4-BE49-F238E27FC236}">
                <a16:creationId xmlns:a16="http://schemas.microsoft.com/office/drawing/2014/main" id="{826CAAD0-95FB-A294-67C5-DAEAFBC24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4" y="3967742"/>
            <a:ext cx="3615709" cy="23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D2F4D7-578B-4844-1616-1F99AF813507}"/>
              </a:ext>
            </a:extLst>
          </p:cNvPr>
          <p:cNvSpPr txBox="1"/>
          <p:nvPr/>
        </p:nvSpPr>
        <p:spPr>
          <a:xfrm>
            <a:off x="2190069" y="351054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 dirty="0">
                <a:latin typeface="Roboto Light" charset="0"/>
                <a:ea typeface="Roboto Light" charset="0"/>
                <a:cs typeface="Roboto Light" charset="0"/>
              </a:rPr>
              <a:t>v</a:t>
            </a:r>
            <a:r>
              <a:rPr lang="en-DE" sz="2400" dirty="0">
                <a:latin typeface="Roboto Light" charset="0"/>
                <a:ea typeface="Roboto Light" charset="0"/>
                <a:cs typeface="Roboto Light" charset="0"/>
              </a:rPr>
              <a:t>s.</a:t>
            </a:r>
          </a:p>
        </p:txBody>
      </p:sp>
      <p:pic>
        <p:nvPicPr>
          <p:cNvPr id="10" name="Picture 7" descr="Thermomix-Kunden sind sauer: „Das ist ein optischer Schandfleck“">
            <a:extLst>
              <a:ext uri="{FF2B5EF4-FFF2-40B4-BE49-F238E27FC236}">
                <a16:creationId xmlns:a16="http://schemas.microsoft.com/office/drawing/2014/main" id="{857A45A1-EB28-3B08-B3D7-5F613B7CB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5" y="1185504"/>
            <a:ext cx="4138189" cy="23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2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7331-F743-6417-2BE6-B4919DC2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B6F2-6FD9-936F-78D6-6368100A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Nur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Produkte</a:t>
            </a:r>
            <a:r>
              <a:rPr lang="en-GB" dirty="0"/>
              <a:t> und </a:t>
            </a:r>
            <a:r>
              <a:rPr lang="en-GB" dirty="0" err="1"/>
              <a:t>Dienstleistungen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nachhaltigen</a:t>
            </a:r>
            <a:r>
              <a:rPr lang="en-GB" dirty="0"/>
              <a:t> Wert für die </a:t>
            </a:r>
            <a:r>
              <a:rPr lang="en-GB" dirty="0" err="1"/>
              <a:t>Nutzer</a:t>
            </a:r>
            <a:r>
              <a:rPr lang="en-GB" dirty="0"/>
              <a:t> </a:t>
            </a:r>
            <a:r>
              <a:rPr lang="en-GB" dirty="0" err="1"/>
              <a:t>liefern</a:t>
            </a:r>
            <a:r>
              <a:rPr lang="en-GB" dirty="0"/>
              <a:t> (</a:t>
            </a:r>
            <a:r>
              <a:rPr lang="en-GB" dirty="0" err="1"/>
              <a:t>d.h.</a:t>
            </a:r>
            <a:r>
              <a:rPr lang="en-GB" dirty="0"/>
              <a:t> auf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Bedürfnis</a:t>
            </a:r>
            <a:r>
              <a:rPr lang="en-GB" dirty="0"/>
              <a:t> </a:t>
            </a:r>
            <a:r>
              <a:rPr lang="en-GB" dirty="0" err="1"/>
              <a:t>treffen</a:t>
            </a:r>
            <a:r>
              <a:rPr lang="en-GB" dirty="0"/>
              <a:t>) und </a:t>
            </a:r>
            <a:r>
              <a:rPr lang="en-GB" dirty="0" err="1"/>
              <a:t>effizient</a:t>
            </a:r>
            <a:r>
              <a:rPr lang="en-GB" dirty="0"/>
              <a:t> und </a:t>
            </a:r>
            <a:r>
              <a:rPr lang="en-GB" dirty="0" err="1"/>
              <a:t>effektiv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benutzen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,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auf </a:t>
            </a:r>
            <a:r>
              <a:rPr lang="en-GB" dirty="0" err="1"/>
              <a:t>breite</a:t>
            </a:r>
            <a:r>
              <a:rPr lang="en-GB" dirty="0"/>
              <a:t> </a:t>
            </a:r>
            <a:r>
              <a:rPr lang="en-GB" dirty="0" err="1"/>
              <a:t>Akzeptanz</a:t>
            </a:r>
            <a:r>
              <a:rPr lang="en-GB" dirty="0"/>
              <a:t> </a:t>
            </a:r>
            <a:r>
              <a:rPr lang="en-GB" dirty="0" err="1"/>
              <a:t>stoßen</a:t>
            </a:r>
            <a:r>
              <a:rPr lang="en-GB" dirty="0"/>
              <a:t> und </a:t>
            </a:r>
            <a:r>
              <a:rPr lang="en-GB" dirty="0" err="1"/>
              <a:t>somit</a:t>
            </a:r>
            <a:r>
              <a:rPr lang="en-GB" dirty="0"/>
              <a:t> </a:t>
            </a:r>
            <a:r>
              <a:rPr lang="en-GB" dirty="0" err="1"/>
              <a:t>Mehrwert</a:t>
            </a:r>
            <a:r>
              <a:rPr lang="en-GB" dirty="0"/>
              <a:t> für </a:t>
            </a:r>
            <a:r>
              <a:rPr lang="en-GB" dirty="0" err="1"/>
              <a:t>Nutzer</a:t>
            </a:r>
            <a:r>
              <a:rPr lang="en-GB" dirty="0"/>
              <a:t>, </a:t>
            </a:r>
            <a:r>
              <a:rPr lang="en-GB" dirty="0" err="1"/>
              <a:t>Unternehmen</a:t>
            </a:r>
            <a:r>
              <a:rPr lang="en-GB" dirty="0"/>
              <a:t> und Gesellschaft </a:t>
            </a:r>
            <a:r>
              <a:rPr lang="en-GB" dirty="0" err="1"/>
              <a:t>schaffen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77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7331-F743-6417-2BE6-B4919DC2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B6F2-6FD9-936F-78D6-6368100A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Wie </a:t>
            </a:r>
            <a:r>
              <a:rPr lang="en-GB" dirty="0" err="1"/>
              <a:t>entwickelt</a:t>
            </a:r>
            <a:r>
              <a:rPr lang="en-GB" dirty="0"/>
              <a:t> man innovative </a:t>
            </a:r>
            <a:r>
              <a:rPr lang="en-GB" dirty="0" err="1"/>
              <a:t>Kundenerlebnisse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291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7371-E9EA-B4D9-0507-71BB2C8F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9B00-C27F-6473-4C6F-5D8FEE1F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Bild 3">
            <a:extLst>
              <a:ext uri="{FF2B5EF4-FFF2-40B4-BE49-F238E27FC236}">
                <a16:creationId xmlns:a16="http://schemas.microsoft.com/office/drawing/2014/main" id="{4AD71DA5-D539-2E73-08FE-152BE3DFF3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100" y="1800593"/>
            <a:ext cx="5578252" cy="39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9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7371-E9EA-B4D9-0507-71BB2C8F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9B00-C27F-6473-4C6F-5D8FEE1F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928667E6-F798-E495-86F0-BFC568CE8C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100" y="2160633"/>
            <a:ext cx="5597537" cy="28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400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0F0F0"/>
      </a:lt1>
      <a:dk2>
        <a:srgbClr val="002C6F"/>
      </a:dk2>
      <a:lt2>
        <a:srgbClr val="002C6F"/>
      </a:lt2>
      <a:accent1>
        <a:srgbClr val="002C6F"/>
      </a:accent1>
      <a:accent2>
        <a:srgbClr val="002C6F"/>
      </a:accent2>
      <a:accent3>
        <a:srgbClr val="F1F1F1"/>
      </a:accent3>
      <a:accent4>
        <a:srgbClr val="CCEB9D"/>
      </a:accent4>
      <a:accent5>
        <a:srgbClr val="A5C94F"/>
      </a:accent5>
      <a:accent6>
        <a:srgbClr val="70AD47"/>
      </a:accent6>
      <a:hlink>
        <a:srgbClr val="79DAF6"/>
      </a:hlink>
      <a:folHlink>
        <a:srgbClr val="CF5858"/>
      </a:folHlink>
    </a:clrScheme>
    <a:fontScheme name="Trebuchet MS">
      <a:majorFont>
        <a:latin typeface="Trebuchet MS"/>
        <a:ea typeface="Arial"/>
        <a:cs typeface="Arial"/>
      </a:majorFont>
      <a:minorFont>
        <a:latin typeface="Trebuchet M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1030</Words>
  <Application>Microsoft Macintosh PowerPoint</Application>
  <DocSecurity>0</DocSecurity>
  <PresentationFormat>Widescreen</PresentationFormat>
  <Paragraphs>120</Paragraphs>
  <Slides>34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Chakra Petch</vt:lpstr>
      <vt:lpstr>Chakra Petch SemiBold</vt:lpstr>
      <vt:lpstr>Lato</vt:lpstr>
      <vt:lpstr>Lato Light</vt:lpstr>
      <vt:lpstr>Roboto Light</vt:lpstr>
      <vt:lpstr>Source Code Pro</vt:lpstr>
      <vt:lpstr>Trebuchet MS</vt:lpstr>
      <vt:lpstr>Wingdings</vt:lpstr>
      <vt:lpstr>Office</vt:lpstr>
      <vt:lpstr>think-cell Slide</vt:lpstr>
      <vt:lpstr>Digital Innovation – Einführung</vt:lpstr>
      <vt:lpstr>Die Digitalisierung schafft ein hohes Potential für Innovationen</vt:lpstr>
      <vt:lpstr>Aber nicht alle technischen Innovationen werden ein Erfolg</vt:lpstr>
      <vt:lpstr>Aber nicht alle technischen Innovationen werden ein Erfolg</vt:lpstr>
      <vt:lpstr>Nutzerproblem gelöst?</vt:lpstr>
      <vt:lpstr>PowerPoint Presentation</vt:lpstr>
      <vt:lpstr>PowerPoint Presentation</vt:lpstr>
      <vt:lpstr>PowerPoint Presentation</vt:lpstr>
      <vt:lpstr>PowerPoint Presentation</vt:lpstr>
      <vt:lpstr>Design Thinking ist eine Methode zur nutzerzentrierten Innovationsentwicklung</vt:lpstr>
      <vt:lpstr>Design Thinking nimmt die menschliche Perspektive zum Ausgangspunkt der Zielstellung, innovative Produkte, Services oder Erlebnisse zu gestalten, die nicht nur attraktiv, sondern auch realisierbar und marktfähig sind.</vt:lpstr>
      <vt:lpstr>Prototypen machen Ideen greifbar</vt:lpstr>
      <vt:lpstr>Design Thinking als Bestandteil der Innovationskultur in Unternehmen (1/2)</vt:lpstr>
      <vt:lpstr>Design Thinking als Bestandteil der Innovationskultur in Unternehmen (2/2)</vt:lpstr>
      <vt:lpstr>Wir verwenden ein leicht verändertes Framework, dem die Prinzipien von Design Thinking zugrunde liegen</vt:lpstr>
      <vt:lpstr>Explore - Nutzerbedürfnisse verstehen (Problem und Lösung unbekannt)</vt:lpstr>
      <vt:lpstr>Create - Ideen entwickeln (Problem bekannt, Lösung unbekannt)</vt:lpstr>
      <vt:lpstr>Evaluate - Feedback einholen (Problem bekannt, Lösungsidee vorhanden, Erfolg der Idee unbekannt)</vt:lpstr>
      <vt:lpstr>Die Phasen Explore, Create, Evaluate erlauben einen flexiblen Start in das Innovationsprojekt und lassen sich auf die Phasen des Design Thinking “mappen”</vt:lpstr>
      <vt:lpstr>Case Study - Embrace</vt:lpstr>
      <vt:lpstr>Case Study - Embrace</vt:lpstr>
      <vt:lpstr>Case Study - Embrace</vt:lpstr>
      <vt:lpstr>Case Study - Embrace</vt:lpstr>
      <vt:lpstr>Case Study – Bank of America</vt:lpstr>
      <vt:lpstr>Case Study – Bank of America</vt:lpstr>
      <vt:lpstr>Case Study – Bank of America</vt:lpstr>
      <vt:lpstr>Case Study – Bank of America</vt:lpstr>
      <vt:lpstr>Case Study – Bank of America</vt:lpstr>
      <vt:lpstr>Case Study - Dropbox</vt:lpstr>
      <vt:lpstr>Case Study - Dropbox</vt:lpstr>
      <vt:lpstr>Fazit</vt:lpstr>
      <vt:lpstr>Explore</vt:lpstr>
      <vt:lpstr>Create</vt:lpstr>
      <vt:lpstr>Evaluate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WOCHE 2</dc:title>
  <dc:subject/>
  <dc:creator>Melanie Lachmann</dc:creator>
  <cp:keywords/>
  <dc:description/>
  <cp:lastModifiedBy>Markus Heckner</cp:lastModifiedBy>
  <cp:revision>229</cp:revision>
  <dcterms:created xsi:type="dcterms:W3CDTF">2022-02-03T14:23:38Z</dcterms:created>
  <dcterms:modified xsi:type="dcterms:W3CDTF">2023-03-01T07:22:08Z</dcterms:modified>
  <cp:category/>
  <dc:identifier/>
  <cp:contentStatus/>
  <dc:language/>
  <cp:version/>
</cp:coreProperties>
</file>